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9" r:id="rId2"/>
    <p:sldMasterId id="2147483698" r:id="rId3"/>
    <p:sldMasterId id="2147483717" r:id="rId4"/>
  </p:sldMasterIdLst>
  <p:notesMasterIdLst>
    <p:notesMasterId r:id="rId32"/>
  </p:notesMasterIdLst>
  <p:sldIdLst>
    <p:sldId id="278" r:id="rId5"/>
    <p:sldId id="340" r:id="rId6"/>
    <p:sldId id="363" r:id="rId7"/>
    <p:sldId id="341" r:id="rId8"/>
    <p:sldId id="279" r:id="rId9"/>
    <p:sldId id="304" r:id="rId10"/>
    <p:sldId id="360" r:id="rId11"/>
    <p:sldId id="312" r:id="rId12"/>
    <p:sldId id="345" r:id="rId13"/>
    <p:sldId id="342" r:id="rId14"/>
    <p:sldId id="306" r:id="rId15"/>
    <p:sldId id="361" r:id="rId16"/>
    <p:sldId id="343" r:id="rId17"/>
    <p:sldId id="349" r:id="rId18"/>
    <p:sldId id="350" r:id="rId19"/>
    <p:sldId id="351" r:id="rId20"/>
    <p:sldId id="346" r:id="rId21"/>
    <p:sldId id="354" r:id="rId22"/>
    <p:sldId id="355" r:id="rId23"/>
    <p:sldId id="365" r:id="rId24"/>
    <p:sldId id="364" r:id="rId25"/>
    <p:sldId id="347" r:id="rId26"/>
    <p:sldId id="366" r:id="rId27"/>
    <p:sldId id="357" r:id="rId28"/>
    <p:sldId id="348" r:id="rId29"/>
    <p:sldId id="266" r:id="rId30"/>
    <p:sldId id="33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云冲 钱" initials="云冲" lastIdx="1" clrIdx="0">
    <p:extLst>
      <p:ext uri="{19B8F6BF-5375-455C-9EA6-DF929625EA0E}">
        <p15:presenceInfo xmlns:p15="http://schemas.microsoft.com/office/powerpoint/2012/main" userId="25d1d6a4754c5a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7D293-D7E8-4FEF-AEF4-744F39330C10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D585-2407-4802-A9C0-3804C6ACC5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9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89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500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74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2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88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95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9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2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990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010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10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9175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368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2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06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116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775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52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83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71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603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0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7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22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058DE2-74AF-4D07-BDC1-29FF74FBF8F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73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2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08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118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6034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759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3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2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12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63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9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79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445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676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398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939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60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692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9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406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98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44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0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7783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4476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380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71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110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2428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768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2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982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0031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90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52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444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47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717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046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917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1426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896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023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376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6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7073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407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228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4881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9628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57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757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369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6660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5913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21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4921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981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2474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2182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3052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011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74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67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29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11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8.jp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860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9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91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72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6C5FB1-F4EA-4A00-BA6F-309BC4A1BCEF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6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2AE7D-635D-4915-8528-6D54A5D3AD02}" type="datetimeFigureOut">
              <a:rPr lang="zh-CN" altLang="en-US" smtClean="0"/>
              <a:t>18-12-25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1013532" y="1516634"/>
            <a:ext cx="1357322" cy="1500198"/>
            <a:chOff x="1837124" y="1808150"/>
            <a:chExt cx="1431472" cy="1582153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1837124" y="2636897"/>
              <a:ext cx="753406" cy="753406"/>
            </a:xfrm>
            <a:prstGeom prst="roundRect">
              <a:avLst>
                <a:gd name="adj" fmla="val 6712"/>
              </a:avLst>
            </a:prstGeom>
            <a:solidFill>
              <a:srgbClr val="0070C0"/>
            </a:solidFill>
            <a:ln w="9525" cap="flat" cmpd="sng" algn="ctr">
              <a:gradFill flip="none" rotWithShape="1">
                <a:gsLst>
                  <a:gs pos="0">
                    <a:srgbClr val="0070C0"/>
                  </a:gs>
                  <a:gs pos="50000">
                    <a:srgbClr val="00B0F0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68300" dist="101600" dir="90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2590530" y="1808150"/>
              <a:ext cx="678066" cy="678066"/>
            </a:xfrm>
            <a:prstGeom prst="roundRect">
              <a:avLst>
                <a:gd name="adj" fmla="val 6712"/>
              </a:avLst>
            </a:prstGeom>
            <a:solidFill>
              <a:srgbClr val="FEFEF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2289168" y="2335534"/>
              <a:ext cx="527384" cy="527384"/>
            </a:xfrm>
            <a:prstGeom prst="roundRect">
              <a:avLst>
                <a:gd name="adj" fmla="val 67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9525" cap="flat" cmpd="sng" algn="ctr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42900" dist="762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</p:grpSp>
      <p:sp>
        <p:nvSpPr>
          <p:cNvPr id="35" name="圆角矩形 34"/>
          <p:cNvSpPr/>
          <p:nvPr/>
        </p:nvSpPr>
        <p:spPr bwMode="auto">
          <a:xfrm>
            <a:off x="3942491" y="3874088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16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36" name="圆角矩形 35"/>
          <p:cNvSpPr/>
          <p:nvPr/>
        </p:nvSpPr>
        <p:spPr bwMode="auto">
          <a:xfrm>
            <a:off x="1299285" y="4016964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16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364880" y="4316614"/>
            <a:ext cx="1143009" cy="1143008"/>
            <a:chOff x="4172683" y="4897116"/>
            <a:chExt cx="1205451" cy="1205450"/>
          </a:xfrm>
        </p:grpSpPr>
        <p:sp>
          <p:nvSpPr>
            <p:cNvPr id="38" name="圆角矩形 37"/>
            <p:cNvSpPr/>
            <p:nvPr/>
          </p:nvSpPr>
          <p:spPr bwMode="auto">
            <a:xfrm>
              <a:off x="4700068" y="5424500"/>
              <a:ext cx="678066" cy="678066"/>
            </a:xfrm>
            <a:prstGeom prst="roundRect">
              <a:avLst>
                <a:gd name="adj" fmla="val 6712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4172683" y="4897116"/>
              <a:ext cx="452044" cy="452044"/>
            </a:xfrm>
            <a:prstGeom prst="roundRect">
              <a:avLst>
                <a:gd name="adj" fmla="val 6712"/>
              </a:avLst>
            </a:prstGeom>
            <a:solidFill>
              <a:srgbClr val="0070C0"/>
            </a:solidFill>
            <a:ln w="9525" cap="flat" cmpd="sng" algn="ctr">
              <a:gradFill flip="none" rotWithShape="1">
                <a:gsLst>
                  <a:gs pos="0">
                    <a:srgbClr val="0EA25F"/>
                  </a:gs>
                  <a:gs pos="50000">
                    <a:srgbClr val="33CC33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114300" dir="8100000" sx="101000" sy="101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40" name="圆角矩形 39"/>
            <p:cNvSpPr/>
            <p:nvPr/>
          </p:nvSpPr>
          <p:spPr bwMode="auto">
            <a:xfrm>
              <a:off x="4474046" y="5198478"/>
              <a:ext cx="376703" cy="376703"/>
            </a:xfrm>
            <a:prstGeom prst="roundRect">
              <a:avLst>
                <a:gd name="adj" fmla="val 67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9525" cap="flat" cmpd="sng" algn="ctr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513863" y="498134"/>
            <a:ext cx="3051937" cy="2090070"/>
            <a:chOff x="4474046" y="734010"/>
            <a:chExt cx="3218663" cy="2204250"/>
          </a:xfrm>
        </p:grpSpPr>
        <p:sp>
          <p:nvSpPr>
            <p:cNvPr id="42" name="圆角矩形 41"/>
            <p:cNvSpPr/>
            <p:nvPr/>
          </p:nvSpPr>
          <p:spPr bwMode="auto">
            <a:xfrm>
              <a:off x="4474046" y="2034172"/>
              <a:ext cx="904088" cy="904088"/>
            </a:xfrm>
            <a:prstGeom prst="roundRect">
              <a:avLst>
                <a:gd name="adj" fmla="val 6712"/>
              </a:avLst>
            </a:prstGeom>
            <a:solidFill>
              <a:srgbClr val="FEFEF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5726609" y="1636102"/>
              <a:ext cx="511081" cy="511081"/>
            </a:xfrm>
            <a:prstGeom prst="roundRect">
              <a:avLst>
                <a:gd name="adj" fmla="val 6712"/>
              </a:avLst>
            </a:prstGeom>
            <a:solidFill>
              <a:srgbClr val="0070C0"/>
            </a:solidFill>
            <a:ln w="9525" cap="flat" cmpd="sng" algn="ctr">
              <a:gradFill flip="none" rotWithShape="1">
                <a:gsLst>
                  <a:gs pos="0">
                    <a:srgbClr val="0070C0"/>
                  </a:gs>
                  <a:gs pos="50000">
                    <a:srgbClr val="00B0F0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68300" dist="101600" dir="90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5812334" y="880021"/>
              <a:ext cx="324187" cy="324187"/>
            </a:xfrm>
            <a:prstGeom prst="roundRect">
              <a:avLst>
                <a:gd name="adj" fmla="val 6712"/>
              </a:avLst>
            </a:prstGeom>
            <a:solidFill>
              <a:srgbClr val="0070C0"/>
            </a:solidFill>
            <a:ln w="9525" cap="flat" cmpd="sng" algn="ctr">
              <a:gradFill flip="none" rotWithShape="1">
                <a:gsLst>
                  <a:gs pos="0">
                    <a:srgbClr val="0070C0"/>
                  </a:gs>
                  <a:gs pos="50000">
                    <a:srgbClr val="00B0F0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368300" dist="101600" dir="90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6154815" y="1351166"/>
              <a:ext cx="376703" cy="376703"/>
            </a:xfrm>
            <a:prstGeom prst="roundRect">
              <a:avLst>
                <a:gd name="adj" fmla="val 6712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9525" cap="flat" cmpd="sng" algn="ctr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/>
                  </a:gs>
                </a:gsLst>
                <a:lin ang="189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46" name="圆角矩形 45"/>
            <p:cNvSpPr/>
            <p:nvPr/>
          </p:nvSpPr>
          <p:spPr bwMode="auto">
            <a:xfrm>
              <a:off x="6788621" y="734010"/>
              <a:ext cx="904088" cy="904088"/>
            </a:xfrm>
            <a:prstGeom prst="roundRect">
              <a:avLst>
                <a:gd name="adj" fmla="val 6712"/>
              </a:avLst>
            </a:prstGeom>
            <a:solidFill>
              <a:srgbClr val="FEFEF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9200" tIns="39600" rIns="79200" bIns="396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166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</p:grpSp>
      <p:sp>
        <p:nvSpPr>
          <p:cNvPr id="30" name="对角圆角矩形 29"/>
          <p:cNvSpPr/>
          <p:nvPr/>
        </p:nvSpPr>
        <p:spPr bwMode="auto">
          <a:xfrm>
            <a:off x="1585035" y="2498931"/>
            <a:ext cx="2559558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16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599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Impact" panose="020B0806030902050204" pitchFamily="34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2018</a:t>
            </a:r>
            <a:endParaRPr kumimoji="0" lang="zh-CN" altLang="en-US" sz="6599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uLnTx/>
              <a:uFillTx/>
              <a:latin typeface="Impact" panose="020B0806030902050204" pitchFamily="34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701543" y="3682722"/>
            <a:ext cx="67170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59"/>
          <p:cNvSpPr>
            <a:spLocks noChangeArrowheads="1"/>
          </p:cNvSpPr>
          <p:nvPr/>
        </p:nvSpPr>
        <p:spPr bwMode="auto">
          <a:xfrm>
            <a:off x="5090222" y="2981234"/>
            <a:ext cx="8986735" cy="7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5120" b="1" dirty="0">
                <a:solidFill>
                  <a:prstClr val="black"/>
                </a:solidFill>
                <a:cs typeface="Arial" panose="020B0604020202020204" pitchFamily="34" charset="0"/>
              </a:rPr>
              <a:t>天成楼</a:t>
            </a:r>
            <a:r>
              <a:rPr lang="en-US" altLang="zh-CN" sz="5120" b="1" dirty="0">
                <a:solidFill>
                  <a:prstClr val="black"/>
                </a:solidFill>
                <a:cs typeface="Arial" panose="020B0604020202020204" pitchFamily="34" charset="0"/>
              </a:rPr>
              <a:t>-</a:t>
            </a:r>
            <a:r>
              <a:rPr lang="zh-CN" altLang="en-US" sz="5120" b="1" dirty="0">
                <a:solidFill>
                  <a:prstClr val="black"/>
                </a:solidFill>
                <a:cs typeface="Arial" panose="020B0604020202020204" pitchFamily="34" charset="0"/>
              </a:rPr>
              <a:t>负荷预测</a:t>
            </a:r>
            <a:endParaRPr kumimoji="0" lang="zh-CN" altLang="en-US" sz="51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矩形 259"/>
          <p:cNvSpPr>
            <a:spLocks noChangeArrowheads="1"/>
          </p:cNvSpPr>
          <p:nvPr/>
        </p:nvSpPr>
        <p:spPr bwMode="auto">
          <a:xfrm>
            <a:off x="5090222" y="3929658"/>
            <a:ext cx="7262170" cy="29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>
              <a:buNone/>
            </a:pPr>
            <a:r>
              <a:rPr lang="zh-CN" altLang="en-US" sz="1896" dirty="0">
                <a:solidFill>
                  <a:prstClr val="black"/>
                </a:solidFill>
                <a:cs typeface="Arial" panose="020B0604020202020204" pitchFamily="34" charset="0"/>
              </a:rPr>
              <a:t>小</a:t>
            </a:r>
            <a:r>
              <a:rPr kumimoji="0" lang="zh-CN" altLang="en-US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组成员：钱云冲 王畅 </a:t>
            </a:r>
            <a:r>
              <a:rPr lang="zh-CN" altLang="en-US" sz="1896" dirty="0">
                <a:solidFill>
                  <a:prstClr val="black"/>
                </a:solidFill>
                <a:cs typeface="Arial" panose="020B0604020202020204" pitchFamily="34" charset="0"/>
              </a:rPr>
              <a:t>林秀 杨梓煜 朱晓柯 </a:t>
            </a:r>
            <a:r>
              <a:rPr kumimoji="0" lang="zh-CN" altLang="en-US" sz="189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Calibri" panose="020F0502020204030204" pitchFamily="34" charset="0"/>
              </a:rPr>
              <a:t>蔡静轩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1000" fill="hold" grpId="0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21000" fill="hold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21000" fill="hold" grpId="0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1000" fill="hold" grpId="0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21000" fill="hold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21000" fill="hold" nodeType="withEffect" p14:presetBounceEnd="13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3000">
                                          <p:cBhvr additive="base"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3000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0" grpId="0" animBg="1"/>
          <p:bldP spid="25" grpId="0"/>
          <p:bldP spid="25" grpId="1"/>
          <p:bldP spid="26" grpId="0"/>
          <p:bldP spid="26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1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21000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21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21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21000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21000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 tmFilter="0,0; .5, 1; 1, 1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0" dur="500" tmFilter="0, 0; .2, .5; .8, .5; 1, 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1" dur="250" autoRev="1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50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1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36" grpId="0" animBg="1"/>
          <p:bldP spid="30" grpId="0" animBg="1"/>
          <p:bldP spid="25" grpId="0"/>
          <p:bldP spid="25" grpId="1"/>
          <p:bldP spid="26" grpId="0"/>
          <p:bldP spid="26" grpId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342" y="-17307"/>
            <a:ext cx="12204924" cy="6883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64281" y="3349786"/>
            <a:ext cx="692497" cy="163384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缺失值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离群点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数据清洗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02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00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4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86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2510" y="-90076"/>
            <a:ext cx="12215223" cy="6960256"/>
            <a:chOff x="-13635" y="-94997"/>
            <a:chExt cx="12882536" cy="7340492"/>
          </a:xfrm>
        </p:grpSpPr>
        <p:sp>
          <p:nvSpPr>
            <p:cNvPr id="53" name="矩形 52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-13635" y="-94997"/>
              <a:ext cx="12880639" cy="616740"/>
              <a:chOff x="-13635" y="-94997"/>
              <a:chExt cx="12880639" cy="61674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-13635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936216" y="1136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9453651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8" name="Rectangle 4"/>
              <p:cNvSpPr txBox="1">
                <a:spLocks noChangeArrowheads="1"/>
              </p:cNvSpPr>
              <p:nvPr/>
            </p:nvSpPr>
            <p:spPr bwMode="auto">
              <a:xfrm>
                <a:off x="7660580" y="-93234"/>
                <a:ext cx="1514649" cy="6149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离群点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9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0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F Orson Casual Heavy" panose="00000400000000000000" pitchFamily="2" charset="0"/>
                    <a:ea typeface="幼圆" panose="02010509060101010101" pitchFamily="49" charset="-122"/>
                    <a:cs typeface="+mj-cs"/>
                    <a:sym typeface="SF Orson Casual Heavy" panose="00000400000000000000" pitchFamily="2" charset="0"/>
                  </a:rPr>
                  <a:t>概要设计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1" name="Rectangle 4"/>
              <p:cNvSpPr txBox="1">
                <a:spLocks noChangeArrowheads="1"/>
              </p:cNvSpPr>
              <p:nvPr/>
            </p:nvSpPr>
            <p:spPr bwMode="auto">
              <a:xfrm>
                <a:off x="5939058" y="-22809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缺失值</a:t>
                </a:r>
                <a:endParaRPr lang="en-US" altLang="zh-CN" sz="1896" dirty="0">
                  <a:solidFill>
                    <a:srgbClr val="1075B6"/>
                  </a:solidFill>
                  <a:latin typeface="SF Orson Casual Heavy" panose="00000400000000000000" pitchFamily="2" charset="0"/>
                  <a:ea typeface="幼圆" panose="02010509060101010101" pitchFamily="49" charset="-122"/>
                  <a:sym typeface="SF Orson Casual Heavy" panose="00000400000000000000" pitchFamily="2" charset="0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C0529DA-C75E-465F-9207-A3304EBE804F}"/>
              </a:ext>
            </a:extLst>
          </p:cNvPr>
          <p:cNvSpPr/>
          <p:nvPr/>
        </p:nvSpPr>
        <p:spPr>
          <a:xfrm>
            <a:off x="621413" y="1305341"/>
            <a:ext cx="9202532" cy="470898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行数据缺失：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共有</a:t>
            </a:r>
            <a:r>
              <a:rPr lang="en-US" altLang="zh-CN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125</a:t>
            </a:r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天缺失数据，有</a:t>
            </a:r>
            <a:r>
              <a:rPr lang="en-US" altLang="zh-CN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7</a:t>
            </a:r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个小时是完全没有数据的（</a:t>
            </a:r>
            <a:r>
              <a:rPr lang="en-US" altLang="zh-CN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2016.5.1 20:30~23:30</a:t>
            </a:r>
            <a:r>
              <a:rPr lang="zh-CN" altLang="zh-CN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</a:t>
            </a:r>
            <a:r>
              <a:rPr lang="en-US" altLang="zh-CN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2017.5.14 14:00~15:00</a:t>
            </a:r>
            <a:r>
              <a:rPr lang="zh-CN" altLang="zh-CN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， </a:t>
            </a:r>
            <a:r>
              <a:rPr lang="en-US" altLang="zh-CN" dirty="0">
                <a:solidFill>
                  <a:srgbClr val="00B05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2017.10.23 00:00~03:00</a:t>
            </a:r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），有</a:t>
            </a:r>
            <a:r>
              <a:rPr lang="en-US" altLang="zh-CN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3385</a:t>
            </a:r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个半点总共</a:t>
            </a:r>
            <a:r>
              <a:rPr lang="en-US" altLang="zh-CN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10203</a:t>
            </a:r>
            <a:r>
              <a:rPr lang="zh-CN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行数据缺失。</a:t>
            </a:r>
            <a:endParaRPr lang="en-US" altLang="zh-CN" kern="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光伏数据大量缺失；</a:t>
            </a:r>
            <a:endParaRPr lang="en-US" altLang="zh-CN" kern="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大电网为主要负荷</a:t>
            </a:r>
            <a:r>
              <a:rPr lang="en-US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, </a:t>
            </a:r>
            <a:r>
              <a:rPr lang="zh-CN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辅以风力消纳与光伏消纳</a:t>
            </a:r>
            <a:r>
              <a:rPr lang="en-US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. </a:t>
            </a:r>
            <a:r>
              <a:rPr lang="zh-CN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消纳顺序大致为</a:t>
            </a:r>
            <a:r>
              <a:rPr lang="en-US" altLang="zh-CN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6 5 1 2 3 4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  <a:cs typeface="宋体" panose="02010600030101010101" pitchFamily="2" charset="-122"/>
              </a:rPr>
              <a:t>；</a:t>
            </a:r>
            <a:endParaRPr lang="en-US" altLang="zh-CN" kern="0" dirty="0">
              <a:latin typeface="黑体" panose="02010609060101010101" pitchFamily="49" charset="-122"/>
              <a:ea typeface="黑体" panose="02010609060101010101" pitchFamily="49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当大电网或风电数据缺失时，通常为连续数小数的缺失，疑似为停电检修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将数据扩充为标准的</a:t>
            </a:r>
            <a:r>
              <a:rPr lang="en-US" altLang="zh-CN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210528</a:t>
            </a:r>
            <a:r>
              <a:rPr lang="zh-CN" altLang="zh-CN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行，每半个小时均有</a:t>
            </a:r>
            <a:r>
              <a:rPr lang="en-US" altLang="zh-CN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zh-CN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行数据</a:t>
            </a:r>
            <a:r>
              <a:rPr lang="zh-CN" altLang="en-US" dirty="0">
                <a:solidFill>
                  <a:srgbClr val="002060"/>
                </a:solidFill>
                <a:highlight>
                  <a:srgbClr val="C0C0C0"/>
                </a:highlight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dirty="0">
              <a:solidFill>
                <a:srgbClr val="002060"/>
              </a:solidFill>
              <a:highlight>
                <a:srgbClr val="C0C0C0"/>
              </a:highligh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16~17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年数据处理：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---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第一步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156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全部填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0, 234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每天的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0~6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点、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19~24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点全部填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0.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第二步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, 234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剩下时段采用平滑处理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年数据集处理：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	---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全部填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0;</a:t>
            </a: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dirty="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EB3437B0-F9AD-400C-BE28-940CF97F4B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34590" y="769734"/>
            <a:ext cx="5570528" cy="3342317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-12510" y="-90076"/>
            <a:ext cx="12215223" cy="6960256"/>
            <a:chOff x="-13635" y="-94997"/>
            <a:chExt cx="12882536" cy="7340492"/>
          </a:xfrm>
        </p:grpSpPr>
        <p:sp>
          <p:nvSpPr>
            <p:cNvPr id="53" name="矩形 52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-13635" y="-94997"/>
              <a:ext cx="12880639" cy="616740"/>
              <a:chOff x="-13635" y="-94997"/>
              <a:chExt cx="12880639" cy="61674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-13635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770806" y="0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7" name="Rectangle 4"/>
              <p:cNvSpPr txBox="1">
                <a:spLocks noChangeArrowheads="1"/>
              </p:cNvSpPr>
              <p:nvPr/>
            </p:nvSpPr>
            <p:spPr bwMode="auto">
              <a:xfrm>
                <a:off x="9453651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8" name="Rectangle 4"/>
              <p:cNvSpPr txBox="1">
                <a:spLocks noChangeArrowheads="1"/>
              </p:cNvSpPr>
              <p:nvPr/>
            </p:nvSpPr>
            <p:spPr bwMode="auto">
              <a:xfrm>
                <a:off x="7660580" y="-93234"/>
                <a:ext cx="1514649" cy="6149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离群点</a:t>
                </a:r>
                <a:endParaRPr lang="en-US" altLang="zh-CN" sz="1896" dirty="0">
                  <a:solidFill>
                    <a:srgbClr val="1075B6"/>
                  </a:solidFill>
                  <a:latin typeface="SF Orson Casual Heavy" panose="00000400000000000000" pitchFamily="2" charset="0"/>
                  <a:ea typeface="幼圆" panose="02010509060101010101" pitchFamily="49" charset="-122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9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0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F Orson Casual Heavy" panose="00000400000000000000" pitchFamily="2" charset="0"/>
                    <a:ea typeface="幼圆" panose="02010509060101010101" pitchFamily="49" charset="-122"/>
                    <a:cs typeface="+mj-cs"/>
                    <a:sym typeface="SF Orson Casual Heavy" panose="00000400000000000000" pitchFamily="2" charset="0"/>
                  </a:rPr>
                  <a:t>概要设计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1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缺失值</a:t>
                </a:r>
                <a:endParaRPr lang="en-US" altLang="zh-CN" sz="1896" dirty="0">
                  <a:solidFill>
                    <a:prstClr val="white"/>
                  </a:solidFill>
                  <a:latin typeface="SF Orson Casual Heavy" panose="00000400000000000000" pitchFamily="2" charset="0"/>
                  <a:ea typeface="幼圆" panose="02010509060101010101" pitchFamily="49" charset="-122"/>
                  <a:sym typeface="SF Orson Casual Heavy" panose="00000400000000000000" pitchFamily="2" charset="0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47464A5-571C-4954-8547-50F5409AB11C}"/>
              </a:ext>
            </a:extLst>
          </p:cNvPr>
          <p:cNvSpPr/>
          <p:nvPr/>
        </p:nvSpPr>
        <p:spPr>
          <a:xfrm>
            <a:off x="546994" y="1107623"/>
            <a:ext cx="5084840" cy="31393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19050">
            <a:solidFill>
              <a:schemeClr val="accent3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r>
              <a:rPr lang="zh-CN" altLang="zh-CN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离群点的</a:t>
            </a:r>
            <a:r>
              <a:rPr lang="en-US" altLang="zh-CN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2</a:t>
            </a:r>
            <a:r>
              <a:rPr lang="zh-CN" altLang="zh-CN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种类型——</a:t>
            </a:r>
            <a:r>
              <a:rPr lang="zh-CN" altLang="zh-CN" b="1" kern="0" dirty="0">
                <a:solidFill>
                  <a:srgbClr val="FF0000"/>
                </a:solidFill>
                <a:highlight>
                  <a:srgbClr val="C0C0C0"/>
                </a:highlight>
                <a:latin typeface="Times New Roman" panose="02020603050405020304" pitchFamily="18" charset="0"/>
                <a:cs typeface="宋体" panose="02010600030101010101" pitchFamily="2" charset="-122"/>
              </a:rPr>
              <a:t>波峰异常、冲击负荷</a:t>
            </a:r>
            <a:r>
              <a:rPr lang="zh-CN" altLang="en-US" kern="0" dirty="0">
                <a:latin typeface="Times New Roman" panose="02020603050405020304" pitchFamily="18" charset="0"/>
                <a:cs typeface="宋体" panose="02010600030101010101" pitchFamily="2" charset="-122"/>
              </a:rPr>
              <a:t>。</a:t>
            </a:r>
            <a:endParaRPr lang="en-US" altLang="zh-CN" kern="0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/>
              <a:t>1</a:t>
            </a:r>
            <a:r>
              <a:rPr lang="zh-CN" altLang="zh-CN" b="1" dirty="0"/>
              <a:t>）波峰异常</a:t>
            </a:r>
          </a:p>
          <a:p>
            <a:r>
              <a:rPr lang="zh-CN" altLang="zh-CN" dirty="0"/>
              <a:t>波峰异常的判定依据如下</a:t>
            </a:r>
            <a:r>
              <a:rPr lang="en-US" altLang="zh-CN" dirty="0"/>
              <a:t>, </a:t>
            </a:r>
            <a:r>
              <a:rPr lang="zh-CN" altLang="zh-CN" dirty="0"/>
              <a:t>超过阈值则改为阈值。这里其实总共只修改了不到</a:t>
            </a:r>
            <a:r>
              <a:rPr lang="en-US" altLang="zh-CN" dirty="0"/>
              <a:t>5</a:t>
            </a:r>
            <a:r>
              <a:rPr lang="zh-CN" altLang="zh-CN" dirty="0"/>
              <a:t>行数据的值。</a:t>
            </a:r>
          </a:p>
          <a:p>
            <a:r>
              <a:rPr lang="en-US" altLang="zh-CN" dirty="0"/>
              <a:t>    ---</a:t>
            </a:r>
            <a:r>
              <a:rPr lang="zh-CN" altLang="zh-CN" dirty="0"/>
              <a:t>消纳</a:t>
            </a:r>
            <a:r>
              <a:rPr lang="en-US" altLang="zh-CN" dirty="0"/>
              <a:t>1 &gt; 1333</a:t>
            </a:r>
            <a:endParaRPr lang="zh-CN" altLang="zh-CN" dirty="0"/>
          </a:p>
          <a:p>
            <a:r>
              <a:rPr lang="en-US" altLang="zh-CN" dirty="0"/>
              <a:t>    ---</a:t>
            </a:r>
            <a:r>
              <a:rPr lang="zh-CN" altLang="zh-CN" dirty="0"/>
              <a:t>消纳</a:t>
            </a:r>
            <a:r>
              <a:rPr lang="en-US" altLang="zh-CN" dirty="0"/>
              <a:t>2 &gt; 78    </a:t>
            </a:r>
            <a:r>
              <a:rPr lang="zh-CN" altLang="zh-CN" dirty="0"/>
              <a:t>消纳</a:t>
            </a:r>
            <a:r>
              <a:rPr lang="en-US" altLang="zh-CN" dirty="0"/>
              <a:t>3 &gt; 78    </a:t>
            </a:r>
            <a:r>
              <a:rPr lang="zh-CN" altLang="zh-CN" dirty="0"/>
              <a:t>消纳</a:t>
            </a:r>
            <a:r>
              <a:rPr lang="en-US" altLang="zh-CN" dirty="0"/>
              <a:t>4 &gt; 78</a:t>
            </a:r>
            <a:endParaRPr lang="zh-CN" altLang="zh-CN" dirty="0"/>
          </a:p>
          <a:p>
            <a:r>
              <a:rPr lang="en-US" altLang="zh-CN" dirty="0"/>
              <a:t>    ---</a:t>
            </a:r>
            <a:r>
              <a:rPr lang="zh-CN" altLang="zh-CN" dirty="0"/>
              <a:t>消纳</a:t>
            </a:r>
            <a:r>
              <a:rPr lang="en-US" altLang="zh-CN" dirty="0"/>
              <a:t>5 &gt; 444    </a:t>
            </a:r>
            <a:r>
              <a:rPr lang="zh-CN" altLang="zh-CN" dirty="0"/>
              <a:t>消纳</a:t>
            </a:r>
            <a:r>
              <a:rPr lang="en-US" altLang="zh-CN" dirty="0"/>
              <a:t>6 &gt; 1133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2</a:t>
            </a:r>
            <a:r>
              <a:rPr lang="zh-CN" altLang="zh-CN" b="1" dirty="0"/>
              <a:t>）冲击负荷</a:t>
            </a:r>
          </a:p>
          <a:p>
            <a:r>
              <a:rPr lang="zh-CN" altLang="zh-CN" dirty="0"/>
              <a:t>相同消纳前后半小时负荷值之差应该处于一个合理的范围之内。</a:t>
            </a:r>
            <a:endParaRPr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AF0839-4D9F-4A75-BA66-DA6C73CEF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921" y="1237695"/>
            <a:ext cx="5859624" cy="2879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 descr="C:\Users\Ezreal\AppData\Local\Temp\WeChat Files\f70316f1180c943a2e2a9353c11b04f.png">
            <a:extLst>
              <a:ext uri="{FF2B5EF4-FFF2-40B4-BE49-F238E27FC236}">
                <a16:creationId xmlns:a16="http://schemas.microsoft.com/office/drawing/2014/main" id="{4FA0B0B5-57DF-45FD-A906-F0759BBFC9F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5" y="625743"/>
            <a:ext cx="11498535" cy="6073209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F372D5-EF2C-471A-BEA6-961EB1A6870B}"/>
              </a:ext>
            </a:extLst>
          </p:cNvPr>
          <p:cNvSpPr/>
          <p:nvPr/>
        </p:nvSpPr>
        <p:spPr>
          <a:xfrm>
            <a:off x="3191400" y="1840277"/>
            <a:ext cx="6096000" cy="2308324"/>
          </a:xfrm>
          <a:prstGeom prst="rect">
            <a:avLst/>
          </a:prstGeom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indent="304800">
              <a:spcAft>
                <a:spcPts val="0"/>
              </a:spcAft>
            </a:pP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取了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0.05%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的差值结点，以此为阈值校正负荷值</a:t>
            </a:r>
            <a:r>
              <a:rPr lang="zh-CN" altLang="en-US" dirty="0">
                <a:latin typeface="Times New Roman" panose="02020603050405020304" pitchFamily="18" charset="0"/>
                <a:cs typeface="宋体" panose="02010600030101010101" pitchFamily="2" charset="-122"/>
              </a:rPr>
              <a:t>，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超过阈值则调整为相邻值加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/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减阈值</a:t>
            </a:r>
            <a:r>
              <a:rPr lang="zh-CN" altLang="en-US" dirty="0">
                <a:latin typeface="Times New Roman" panose="02020603050405020304" pitchFamily="18" charset="0"/>
                <a:cs typeface="宋体" panose="02010600030101010101" pitchFamily="2" charset="-122"/>
              </a:rPr>
              <a:t>。</a:t>
            </a:r>
            <a:endParaRPr lang="zh-CN" altLang="zh-CN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304800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   ---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1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前后差值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 875.5</a:t>
            </a:r>
            <a:endParaRPr lang="zh-CN" altLang="zh-CN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304800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   ---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2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前后差值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 32    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3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前后差值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 32    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4 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 32</a:t>
            </a:r>
            <a:endParaRPr lang="zh-CN" altLang="zh-CN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304800">
              <a:spcAft>
                <a:spcPts val="0"/>
              </a:spcAft>
            </a:pP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   ---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5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前后差值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 269.5    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消纳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6</a:t>
            </a:r>
            <a:r>
              <a:rPr lang="zh-CN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前后差值</a:t>
            </a:r>
            <a:r>
              <a:rPr lang="en-US" altLang="zh-CN" dirty="0">
                <a:latin typeface="Times New Roman" panose="02020603050405020304" pitchFamily="18" charset="0"/>
                <a:cs typeface="宋体" panose="02010600030101010101" pitchFamily="2" charset="-122"/>
              </a:rPr>
              <a:t> &gt;1059.5</a:t>
            </a:r>
          </a:p>
          <a:p>
            <a:pPr indent="304800"/>
            <a:endParaRPr lang="en-US" altLang="zh-CN" dirty="0">
              <a:latin typeface="Times New Roman" panose="02020603050405020304" pitchFamily="18" charset="0"/>
              <a:cs typeface="宋体" panose="02010600030101010101" pitchFamily="2" charset="-122"/>
            </a:endParaRPr>
          </a:p>
          <a:p>
            <a:pPr indent="304800"/>
            <a:endParaRPr lang="zh-CN" altLang="zh-CN" dirty="0"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C4079B3-968D-4ACB-8BBB-D5CAFFC0B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37061"/>
              </p:ext>
            </p:extLst>
          </p:nvPr>
        </p:nvGraphicFramePr>
        <p:xfrm>
          <a:off x="4326965" y="3757471"/>
          <a:ext cx="3515811" cy="1125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937">
                  <a:extLst>
                    <a:ext uri="{9D8B030D-6E8A-4147-A177-3AD203B41FA5}">
                      <a16:colId xmlns:a16="http://schemas.microsoft.com/office/drawing/2014/main" val="943171627"/>
                    </a:ext>
                  </a:extLst>
                </a:gridCol>
                <a:gridCol w="1171937">
                  <a:extLst>
                    <a:ext uri="{9D8B030D-6E8A-4147-A177-3AD203B41FA5}">
                      <a16:colId xmlns:a16="http://schemas.microsoft.com/office/drawing/2014/main" val="3683630031"/>
                    </a:ext>
                  </a:extLst>
                </a:gridCol>
                <a:gridCol w="1171937">
                  <a:extLst>
                    <a:ext uri="{9D8B030D-6E8A-4147-A177-3AD203B41FA5}">
                      <a16:colId xmlns:a16="http://schemas.microsoft.com/office/drawing/2014/main" val="2965727195"/>
                    </a:ext>
                  </a:extLst>
                </a:gridCol>
              </a:tblGrid>
              <a:tr h="37526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323179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/>
                        <a:t>12:00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72459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/>
                        <a:t>12:30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250979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BFC5701D-EAFD-4E2E-A7B9-A8A13C4CCC95}"/>
              </a:ext>
            </a:extLst>
          </p:cNvPr>
          <p:cNvSpPr txBox="1"/>
          <p:nvPr/>
        </p:nvSpPr>
        <p:spPr>
          <a:xfrm>
            <a:off x="5492468" y="4934083"/>
            <a:ext cx="50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430EA2-D233-4741-8889-BFF1C19BC0D2}"/>
              </a:ext>
            </a:extLst>
          </p:cNvPr>
          <p:cNvSpPr txBox="1"/>
          <p:nvPr/>
        </p:nvSpPr>
        <p:spPr>
          <a:xfrm>
            <a:off x="6672883" y="4934083"/>
            <a:ext cx="10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1059.5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8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342" y="-17307"/>
            <a:ext cx="12204924" cy="6883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97571" y="3349786"/>
            <a:ext cx="1025922" cy="10767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00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特征编码</a:t>
            </a:r>
            <a:endParaRPr kumimoji="1" lang="en-US" altLang="zh-CN" sz="2000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特征提取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特征选择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特征工程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03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0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4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29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9"/>
          <p:cNvGrpSpPr>
            <a:grpSpLocks/>
          </p:cNvGrpSpPr>
          <p:nvPr/>
        </p:nvGrpSpPr>
        <p:grpSpPr bwMode="auto">
          <a:xfrm>
            <a:off x="3757903" y="2649232"/>
            <a:ext cx="5352292" cy="2097396"/>
            <a:chOff x="1930" y="1737"/>
            <a:chExt cx="3203" cy="151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5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11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5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11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5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11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820754" y="2712095"/>
            <a:ext cx="4702185" cy="2362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Data_Time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列拆分为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Y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ear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Month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Day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Hour</a:t>
            </a: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Half.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820754" y="3666724"/>
            <a:ext cx="4375267" cy="2362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台消纳重新标记为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123456.</a:t>
            </a:r>
            <a:endParaRPr kumimoji="1" lang="en-US" altLang="ko-KR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5821706" y="2302227"/>
            <a:ext cx="1817201" cy="3038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285750" marR="0" lvl="0" indent="-28575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noProof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拆分时间数据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74921" y="3792126"/>
            <a:ext cx="3489025" cy="1786732"/>
            <a:chOff x="1047907" y="3811318"/>
            <a:chExt cx="3673475" cy="188118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4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4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marL="0" marR="0" lvl="0" indent="0" algn="just" defTabSz="868544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zh-CN" altLang="en-US" sz="74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55424" y="2821115"/>
            <a:ext cx="2359691" cy="1464063"/>
            <a:chOff x="1659095" y="2788969"/>
            <a:chExt cx="2484437" cy="1541462"/>
          </a:xfrm>
        </p:grpSpPr>
        <p:grpSp>
          <p:nvGrpSpPr>
            <p:cNvPr id="11" name="Group 8"/>
            <p:cNvGrpSpPr>
              <a:grpSpLocks/>
            </p:cNvGrpSpPr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4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741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charset="0"/>
                  <a:ea typeface="微软雅黑" pitchFamily="34" charset="-122"/>
                </a:defRPr>
              </a:lvl9pPr>
            </a:lstStyle>
            <a:p>
              <a:pPr marL="0" marR="0" lvl="0" indent="0" algn="just" defTabSz="868544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endParaRPr kumimoji="0" lang="zh-CN" altLang="en-US" sz="74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2856005" y="1726453"/>
            <a:ext cx="1358519" cy="139320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/>
          <a:p>
            <a:pPr marL="0" marR="0" lvl="0" indent="0" algn="just" defTabSz="86854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41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3359133" y="3616146"/>
            <a:ext cx="435612" cy="42063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850" tIns="43424" rIns="86850" bIns="43424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74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3309242" y="2421735"/>
            <a:ext cx="455475" cy="455958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6850" tIns="43424" rIns="86850" bIns="43424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4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31096" y="4905935"/>
            <a:ext cx="428806" cy="420638"/>
            <a:chOff x="6786562" y="796925"/>
            <a:chExt cx="500063" cy="490538"/>
          </a:xfrm>
          <a:solidFill>
            <a:schemeClr val="bg1"/>
          </a:soli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850" tIns="43424" rIns="86850" bIns="434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850" tIns="43424" rIns="86850" bIns="434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850" tIns="43424" rIns="86850" bIns="434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6850" tIns="43424" rIns="86850" bIns="4342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74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21841" y="-94177"/>
            <a:ext cx="12229834" cy="6960256"/>
            <a:chOff x="-11738" y="-94997"/>
            <a:chExt cx="12897946" cy="7340492"/>
          </a:xfrm>
        </p:grpSpPr>
        <p:sp>
          <p:nvSpPr>
            <p:cNvPr id="36" name="矩形 35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69" y="-94997"/>
              <a:ext cx="12880639" cy="614978"/>
              <a:chOff x="5569" y="-94997"/>
              <a:chExt cx="12880639" cy="61497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569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906476" y="-1530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9249676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特征选择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1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特征提取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2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3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特征工程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4" name="Rectangle 4"/>
              <p:cNvSpPr txBox="1">
                <a:spLocks noChangeArrowheads="1"/>
              </p:cNvSpPr>
              <p:nvPr/>
            </p:nvSpPr>
            <p:spPr bwMode="auto">
              <a:xfrm>
                <a:off x="5929694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特征编码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5D701724-6701-4148-8C16-6A52E3E96E38}"/>
              </a:ext>
            </a:extLst>
          </p:cNvPr>
          <p:cNvSpPr/>
          <p:nvPr/>
        </p:nvSpPr>
        <p:spPr>
          <a:xfrm>
            <a:off x="5723422" y="3224586"/>
            <a:ext cx="2332690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ko-KR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</a:t>
            </a:r>
            <a:r>
              <a:rPr kumimoji="1" lang="en-US" altLang="zh-CN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qusid</a:t>
            </a:r>
            <a:r>
              <a:rPr kumimoji="1" lang="zh-CN" altLang="en-US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列重新标记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5341CF1-6A63-4DA6-904D-514959403EB5}"/>
              </a:ext>
            </a:extLst>
          </p:cNvPr>
          <p:cNvSpPr/>
          <p:nvPr/>
        </p:nvSpPr>
        <p:spPr>
          <a:xfrm>
            <a:off x="5723422" y="4352457"/>
            <a:ext cx="1396536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zh-CN" altLang="en-US" noProof="0" dirty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标记日期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Box 11">
            <a:extLst>
              <a:ext uri="{FF2B5EF4-FFF2-40B4-BE49-F238E27FC236}">
                <a16:creationId xmlns:a16="http://schemas.microsoft.com/office/drawing/2014/main" id="{33C542FD-ACF7-47D7-88A9-E2E20E2F6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754" y="4751757"/>
            <a:ext cx="4375267" cy="12354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0" algn="just" latinLnBrk="1">
              <a:lnSpc>
                <a:spcPct val="120000"/>
              </a:lnSpc>
            </a:pPr>
            <a:r>
              <a:rPr kumimoji="1"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、是否为工作日标记为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kumimoji="1"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</a:pPr>
            <a:r>
              <a:rPr kumimoji="1" lang="en-US" altLang="ko-KR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、星期几标记为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1234567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kumimoji="1"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</a:pP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、是否为节假日标记为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kumimoji="1"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</a:pP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、季节标记为</a:t>
            </a:r>
            <a:r>
              <a:rPr kumimoji="1"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1234</a:t>
            </a:r>
            <a:r>
              <a:rPr kumimoji="1"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kumimoji="1"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</a:pPr>
            <a:endParaRPr kumimoji="1" lang="en-US" altLang="ko-KR" sz="12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57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4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21841" y="-94177"/>
            <a:ext cx="12229834" cy="6960256"/>
            <a:chOff x="-11738" y="-94997"/>
            <a:chExt cx="12897946" cy="7340492"/>
          </a:xfrm>
        </p:grpSpPr>
        <p:sp>
          <p:nvSpPr>
            <p:cNvPr id="36" name="矩形 35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69" y="-94997"/>
              <a:ext cx="12880639" cy="639324"/>
              <a:chOff x="5569" y="-94997"/>
              <a:chExt cx="12880639" cy="639324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569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7602409" y="3731"/>
                <a:ext cx="1302491" cy="516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9249676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特征选择</a:t>
                </a:r>
                <a:endParaRPr lang="en-US" altLang="zh-CN" sz="1896" dirty="0">
                  <a:solidFill>
                    <a:prstClr val="white"/>
                  </a:solidFill>
                  <a:latin typeface="SF Orson Casual Heavy" panose="00000400000000000000" pitchFamily="2" charset="0"/>
                  <a:ea typeface="幼圆" panose="02010509060101010101" pitchFamily="49" charset="-122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2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3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特征工程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4" name="Rectangle 4"/>
              <p:cNvSpPr txBox="1">
                <a:spLocks noChangeArrowheads="1"/>
              </p:cNvSpPr>
              <p:nvPr/>
            </p:nvSpPr>
            <p:spPr bwMode="auto">
              <a:xfrm>
                <a:off x="5929694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特征编码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1" name="Rectangle 4"/>
              <p:cNvSpPr txBox="1">
                <a:spLocks noChangeArrowheads="1"/>
              </p:cNvSpPr>
              <p:nvPr/>
            </p:nvSpPr>
            <p:spPr bwMode="auto">
              <a:xfrm>
                <a:off x="7565131" y="-70651"/>
                <a:ext cx="140073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特征提取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1578E4B-A652-46F0-B881-33B9DB548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406819"/>
              </p:ext>
            </p:extLst>
          </p:nvPr>
        </p:nvGraphicFramePr>
        <p:xfrm>
          <a:off x="512596" y="5298078"/>
          <a:ext cx="7920318" cy="129570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20053">
                  <a:extLst>
                    <a:ext uri="{9D8B030D-6E8A-4147-A177-3AD203B41FA5}">
                      <a16:colId xmlns:a16="http://schemas.microsoft.com/office/drawing/2014/main" val="1575546219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2550102218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3590987465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210697862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3052627001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1090918886"/>
                    </a:ext>
                  </a:extLst>
                </a:gridCol>
              </a:tblGrid>
              <a:tr h="247331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92746"/>
                  </a:ext>
                </a:extLst>
              </a:tr>
              <a:tr h="4649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pearson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512"/>
                  </a:ext>
                </a:extLst>
              </a:tr>
              <a:tr h="4649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spearman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3122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E1388B2-BFD0-46CC-8AA5-C898BE593438}"/>
              </a:ext>
            </a:extLst>
          </p:cNvPr>
          <p:cNvSpPr txBox="1"/>
          <p:nvPr/>
        </p:nvSpPr>
        <p:spPr>
          <a:xfrm>
            <a:off x="512596" y="944536"/>
            <a:ext cx="6649950" cy="42026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负荷特征</a:t>
            </a:r>
            <a:r>
              <a:rPr lang="en-US" altLang="zh-CN" dirty="0"/>
              <a:t>——</a:t>
            </a:r>
            <a:r>
              <a:rPr lang="zh-CN" altLang="en-US" dirty="0"/>
              <a:t>前</a:t>
            </a:r>
            <a:r>
              <a:rPr lang="en-US" altLang="zh-CN" dirty="0"/>
              <a:t>3</a:t>
            </a:r>
            <a:r>
              <a:rPr lang="zh-CN" altLang="en-US" dirty="0"/>
              <a:t>天的负荷，前</a:t>
            </a:r>
            <a:r>
              <a:rPr lang="en-US" altLang="zh-CN" dirty="0"/>
              <a:t>1</a:t>
            </a:r>
            <a:r>
              <a:rPr lang="zh-CN" altLang="en-US" dirty="0"/>
              <a:t>周同一天的负荷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大功率标记</a:t>
            </a:r>
            <a:r>
              <a:rPr lang="en-US" altLang="zh-CN" dirty="0"/>
              <a:t>——</a:t>
            </a:r>
            <a:r>
              <a:rPr lang="zh-CN" altLang="en-US" dirty="0"/>
              <a:t>对日负荷超过</a:t>
            </a:r>
            <a:r>
              <a:rPr lang="en-US" altLang="zh-CN" dirty="0"/>
              <a:t>40000</a:t>
            </a:r>
            <a:r>
              <a:rPr lang="zh-CN" altLang="en-US" dirty="0"/>
              <a:t>的天标记为</a:t>
            </a:r>
            <a:r>
              <a:rPr lang="en-US" altLang="zh-CN" dirty="0"/>
              <a:t>1</a:t>
            </a:r>
            <a:r>
              <a:rPr lang="zh-CN" altLang="en-US" dirty="0"/>
              <a:t>，对日负荷小于</a:t>
            </a:r>
            <a:r>
              <a:rPr lang="en-US" altLang="zh-CN" dirty="0"/>
              <a:t>8715.59</a:t>
            </a:r>
            <a:r>
              <a:rPr lang="zh-CN" altLang="en-US" dirty="0"/>
              <a:t>的天标记为</a:t>
            </a:r>
            <a:r>
              <a:rPr lang="en-US" altLang="zh-CN" dirty="0"/>
              <a:t>-1</a:t>
            </a: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分位数）；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检修标记</a:t>
            </a:r>
            <a:r>
              <a:rPr lang="en-US" altLang="zh-CN" dirty="0"/>
              <a:t>——</a:t>
            </a:r>
            <a:r>
              <a:rPr lang="zh-CN" altLang="en-US" dirty="0"/>
              <a:t>消纳</a:t>
            </a:r>
            <a:r>
              <a:rPr lang="en-US" altLang="zh-CN" dirty="0"/>
              <a:t>5</a:t>
            </a:r>
            <a:r>
              <a:rPr lang="zh-CN" altLang="en-US" dirty="0"/>
              <a:t>和</a:t>
            </a:r>
            <a:r>
              <a:rPr lang="en-US" altLang="zh-CN" dirty="0"/>
              <a:t>6</a:t>
            </a:r>
            <a:r>
              <a:rPr lang="zh-CN" altLang="en-US" dirty="0"/>
              <a:t>缺失的天标记为</a:t>
            </a:r>
            <a:r>
              <a:rPr lang="en-US" altLang="zh-CN" dirty="0"/>
              <a:t>1</a:t>
            </a:r>
            <a:r>
              <a:rPr lang="zh-CN" altLang="en-US" dirty="0"/>
              <a:t>，其他为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节假日标记</a:t>
            </a:r>
            <a:r>
              <a:rPr lang="en-US" altLang="zh-CN" dirty="0"/>
              <a:t>——</a:t>
            </a:r>
            <a:r>
              <a:rPr lang="zh-CN" altLang="en-US" dirty="0"/>
              <a:t>对</a:t>
            </a:r>
            <a:r>
              <a:rPr lang="en-US" altLang="zh-CN" dirty="0"/>
              <a:t>2016~2017</a:t>
            </a:r>
            <a:r>
              <a:rPr lang="zh-CN" altLang="en-US" dirty="0"/>
              <a:t>年节假日负荷极高的天标记为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记录节假日的天数，并在</a:t>
            </a:r>
            <a:r>
              <a:rPr lang="en-US" altLang="zh-CN" dirty="0"/>
              <a:t>2018</a:t>
            </a:r>
            <a:r>
              <a:rPr lang="zh-CN" altLang="en-US" dirty="0"/>
              <a:t>年数据集上做同样的标记。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举例：</a:t>
            </a:r>
            <a:r>
              <a:rPr lang="en-US" altLang="zh-CN" dirty="0"/>
              <a:t>2016</a:t>
            </a:r>
            <a:r>
              <a:rPr lang="zh-CN" altLang="en-US" dirty="0"/>
              <a:t>年端午节第</a:t>
            </a:r>
            <a:r>
              <a:rPr lang="en-US" altLang="zh-CN" dirty="0"/>
              <a:t>1</a:t>
            </a:r>
            <a:r>
              <a:rPr lang="zh-CN" altLang="en-US" dirty="0"/>
              <a:t>天负荷非常高，那么对</a:t>
            </a:r>
            <a:r>
              <a:rPr lang="en-US" altLang="zh-CN" dirty="0"/>
              <a:t>2018</a:t>
            </a:r>
            <a:r>
              <a:rPr lang="zh-CN" altLang="en-US" dirty="0"/>
              <a:t>年的端午节第</a:t>
            </a:r>
            <a:r>
              <a:rPr lang="en-US" altLang="zh-CN" dirty="0"/>
              <a:t>1</a:t>
            </a:r>
            <a:r>
              <a:rPr lang="zh-CN" altLang="en-US" dirty="0"/>
              <a:t>天同样标记为</a:t>
            </a:r>
            <a:r>
              <a:rPr lang="en-US" altLang="zh-CN" dirty="0"/>
              <a:t>2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聚类标记</a:t>
            </a:r>
            <a:r>
              <a:rPr lang="en-US" altLang="zh-CN" dirty="0"/>
              <a:t>——</a:t>
            </a:r>
            <a:r>
              <a:rPr lang="zh-CN" altLang="en-US" dirty="0"/>
              <a:t>对聚类结果单独设一列标签；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</a:rPr>
              <a:t>气候特征</a:t>
            </a:r>
            <a:r>
              <a:rPr lang="en-US" altLang="zh-CN" dirty="0"/>
              <a:t>——</a:t>
            </a:r>
            <a:r>
              <a:rPr lang="zh-CN" altLang="en-US" dirty="0"/>
              <a:t>日温度最值、均值、变化率等。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47CE83-1362-4EEB-8DF6-E30B8162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290" y="645116"/>
            <a:ext cx="4848407" cy="36363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2A0FFC2-18C6-4D80-B293-E009DA4AB82B}"/>
              </a:ext>
            </a:extLst>
          </p:cNvPr>
          <p:cNvSpPr txBox="1"/>
          <p:nvPr/>
        </p:nvSpPr>
        <p:spPr>
          <a:xfrm>
            <a:off x="7020241" y="4281421"/>
            <a:ext cx="3799171" cy="13849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accent1">
                  <a:lumMod val="45000"/>
                  <a:lumOff val="55000"/>
                </a:schemeClr>
              </a:gs>
              <a:gs pos="6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对</a:t>
            </a:r>
            <a:r>
              <a:rPr lang="en-US" altLang="zh-CN" sz="2800" dirty="0"/>
              <a:t>218</a:t>
            </a:r>
            <a:r>
              <a:rPr lang="zh-CN" altLang="en-US" sz="2800" dirty="0"/>
              <a:t>年数据集，逐行预测，再分别逐行加入</a:t>
            </a:r>
            <a:r>
              <a:rPr lang="zh-CN" altLang="en-US" sz="2800" dirty="0">
                <a:solidFill>
                  <a:srgbClr val="FF0000"/>
                </a:solidFill>
              </a:rPr>
              <a:t>负荷特征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FF0000"/>
                </a:solidFill>
              </a:rPr>
              <a:t>聚类标记</a:t>
            </a:r>
            <a:r>
              <a:rPr lang="zh-CN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699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-21841" y="-94177"/>
            <a:ext cx="12229834" cy="6960256"/>
            <a:chOff x="-11738" y="-94997"/>
            <a:chExt cx="12897946" cy="7340492"/>
          </a:xfrm>
        </p:grpSpPr>
        <p:sp>
          <p:nvSpPr>
            <p:cNvPr id="36" name="矩形 35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5569" y="-94997"/>
              <a:ext cx="12880639" cy="614978"/>
              <a:chOff x="5569" y="-94997"/>
              <a:chExt cx="12880639" cy="61497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5569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331172" y="-3008"/>
                <a:ext cx="1294197" cy="516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0" name="Rectangle 4"/>
              <p:cNvSpPr txBox="1">
                <a:spLocks noChangeArrowheads="1"/>
              </p:cNvSpPr>
              <p:nvPr/>
            </p:nvSpPr>
            <p:spPr bwMode="auto">
              <a:xfrm>
                <a:off x="9249676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特征选择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1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特征提取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2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3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特征工程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4" name="Rectangle 4"/>
              <p:cNvSpPr txBox="1">
                <a:spLocks noChangeArrowheads="1"/>
              </p:cNvSpPr>
              <p:nvPr/>
            </p:nvSpPr>
            <p:spPr bwMode="auto">
              <a:xfrm>
                <a:off x="5929694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特征编码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14F028BA-7217-4D26-A63D-2FCF5ECF9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1030"/>
              </p:ext>
            </p:extLst>
          </p:nvPr>
        </p:nvGraphicFramePr>
        <p:xfrm>
          <a:off x="-1" y="1830186"/>
          <a:ext cx="12191583" cy="150222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61797">
                  <a:extLst>
                    <a:ext uri="{9D8B030D-6E8A-4147-A177-3AD203B41FA5}">
                      <a16:colId xmlns:a16="http://schemas.microsoft.com/office/drawing/2014/main" val="1575546219"/>
                    </a:ext>
                  </a:extLst>
                </a:gridCol>
                <a:gridCol w="1327022">
                  <a:extLst>
                    <a:ext uri="{9D8B030D-6E8A-4147-A177-3AD203B41FA5}">
                      <a16:colId xmlns:a16="http://schemas.microsoft.com/office/drawing/2014/main" val="2550102218"/>
                    </a:ext>
                  </a:extLst>
                </a:gridCol>
                <a:gridCol w="1327020">
                  <a:extLst>
                    <a:ext uri="{9D8B030D-6E8A-4147-A177-3AD203B41FA5}">
                      <a16:colId xmlns:a16="http://schemas.microsoft.com/office/drawing/2014/main" val="3590987465"/>
                    </a:ext>
                  </a:extLst>
                </a:gridCol>
                <a:gridCol w="1358123">
                  <a:extLst>
                    <a:ext uri="{9D8B030D-6E8A-4147-A177-3AD203B41FA5}">
                      <a16:colId xmlns:a16="http://schemas.microsoft.com/office/drawing/2014/main" val="210697862"/>
                    </a:ext>
                  </a:extLst>
                </a:gridCol>
                <a:gridCol w="1358123">
                  <a:extLst>
                    <a:ext uri="{9D8B030D-6E8A-4147-A177-3AD203B41FA5}">
                      <a16:colId xmlns:a16="http://schemas.microsoft.com/office/drawing/2014/main" val="3052627001"/>
                    </a:ext>
                  </a:extLst>
                </a:gridCol>
                <a:gridCol w="1295638">
                  <a:extLst>
                    <a:ext uri="{9D8B030D-6E8A-4147-A177-3AD203B41FA5}">
                      <a16:colId xmlns:a16="http://schemas.microsoft.com/office/drawing/2014/main" val="1090918886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2906198711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3769108499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738443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F_day3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F_week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kmeans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9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pearson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中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spearman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时尚中黑简体"/>
                        </a:rPr>
                        <a:t>中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</a:t>
                      </a:r>
                      <a:r>
                        <a:rPr lang="en-US" altLang="zh-CN" dirty="0">
                          <a:latin typeface="时尚中黑简体"/>
                        </a:rPr>
                        <a:t> 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3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kern="1200" dirty="0">
                          <a:solidFill>
                            <a:srgbClr val="62975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Kendall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时尚中黑简体"/>
                          <a:ea typeface="+mn-ea"/>
                          <a:cs typeface="+mn-cs"/>
                        </a:rPr>
                        <a:t>——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时尚中黑简体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时尚中黑简体"/>
                          <a:ea typeface="+mn-ea"/>
                          <a:cs typeface="+mn-cs"/>
                        </a:rPr>
                        <a:t>——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时尚中黑简体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时尚中黑简体"/>
                          <a:ea typeface="+mn-ea"/>
                          <a:cs typeface="+mn-cs"/>
                        </a:rPr>
                        <a:t>——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时尚中黑简体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dk1"/>
                        </a:solidFill>
                        <a:latin typeface="时尚中黑简体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时尚中黑简体"/>
                          <a:ea typeface="+mn-ea"/>
                          <a:cs typeface="+mn-cs"/>
                        </a:rPr>
                        <a:t>——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时尚中黑简体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中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03897"/>
                  </a:ext>
                </a:extLst>
              </a:tr>
            </a:tbl>
          </a:graphicData>
        </a:graphic>
      </p:graphicFrame>
      <p:grpSp>
        <p:nvGrpSpPr>
          <p:cNvPr id="23" name="组合 22">
            <a:extLst>
              <a:ext uri="{FF2B5EF4-FFF2-40B4-BE49-F238E27FC236}">
                <a16:creationId xmlns:a16="http://schemas.microsoft.com/office/drawing/2014/main" id="{F0A58F55-E09C-44E2-B32B-F1D6AA945FB3}"/>
              </a:ext>
            </a:extLst>
          </p:cNvPr>
          <p:cNvGrpSpPr/>
          <p:nvPr/>
        </p:nvGrpSpPr>
        <p:grpSpPr>
          <a:xfrm>
            <a:off x="1013114" y="761605"/>
            <a:ext cx="4421920" cy="819007"/>
            <a:chOff x="1031775" y="1204044"/>
            <a:chExt cx="4421920" cy="819007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A30B691-ACC6-41B5-8968-8FC96CE0442B}"/>
                </a:ext>
              </a:extLst>
            </p:cNvPr>
            <p:cNvSpPr/>
            <p:nvPr/>
          </p:nvSpPr>
          <p:spPr>
            <a:xfrm>
              <a:off x="1031775" y="1204044"/>
              <a:ext cx="1627369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marR="0" lvl="0" indent="-285750" algn="just" defTabSz="457200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1" lang="zh-CN" altLang="en-US" noProof="0" dirty="0">
                  <a:solidFill>
                    <a:srgbClr val="0070C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删除无效列</a:t>
              </a:r>
              <a:endPara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50770FDA-114B-46F3-95A4-3B0AE5D2E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8428" y="1600178"/>
              <a:ext cx="4375267" cy="4228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lvl="0" algn="just" latinLnBrk="1">
                <a:lnSpc>
                  <a:spcPct val="120000"/>
                </a:lnSpc>
              </a:pPr>
              <a:r>
                <a:rPr kumimoji="1" lang="en-US" altLang="ko-KR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'Type', 'Energysid', 'Expertsid', 'compsid', 'areaenergysid',</a:t>
              </a:r>
            </a:p>
            <a:p>
              <a:pPr lvl="0" algn="just" latinLnBrk="1">
                <a:lnSpc>
                  <a:spcPct val="120000"/>
                </a:lnSpc>
              </a:pPr>
              <a:r>
                <a:rPr kumimoji="1" lang="en-US" altLang="ko-KR" sz="12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     'RecNo', 'Name', 'posisid', 'buildingsid', 'Load_Time'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6C0C981-AA86-44E2-BE9D-C57A6C270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75690"/>
              </p:ext>
            </p:extLst>
          </p:nvPr>
        </p:nvGraphicFramePr>
        <p:xfrm>
          <a:off x="-21841" y="3429000"/>
          <a:ext cx="122298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729">
                  <a:extLst>
                    <a:ext uri="{9D8B030D-6E8A-4147-A177-3AD203B41FA5}">
                      <a16:colId xmlns:a16="http://schemas.microsoft.com/office/drawing/2014/main" val="4072383824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4054630342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384948283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3220323402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3309932672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2725523138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1656664270"/>
                    </a:ext>
                  </a:extLst>
                </a:gridCol>
                <a:gridCol w="1528729">
                  <a:extLst>
                    <a:ext uri="{9D8B030D-6E8A-4147-A177-3AD203B41FA5}">
                      <a16:colId xmlns:a16="http://schemas.microsoft.com/office/drawing/2014/main" val="1910632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F_day2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F_day3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Month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Fix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kmeans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Season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587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Adaboost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05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0.06%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0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GBDT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0.01%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0.04%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502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9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4A96125-D4BE-4096-AFB8-BF83E6DABAC8}"/>
              </a:ext>
            </a:extLst>
          </p:cNvPr>
          <p:cNvSpPr/>
          <p:nvPr/>
        </p:nvSpPr>
        <p:spPr>
          <a:xfrm>
            <a:off x="-14513" y="-18253"/>
            <a:ext cx="12871675" cy="7259807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23222" y="3349786"/>
            <a:ext cx="974626" cy="6708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96" b="1" cap="all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  <a:cs typeface="+mn-ea"/>
                <a:sym typeface="+mn-lt"/>
              </a:rPr>
              <a:t>神经网络</a:t>
            </a:r>
            <a:endParaRPr kumimoji="0" lang="en-US" altLang="zh-CN" sz="1896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96" b="1" cap="all" dirty="0">
                <a:solidFill>
                  <a:prstClr val="white"/>
                </a:solidFill>
                <a:latin typeface="Tw Cen MT" panose="020B0602020104020603"/>
                <a:ea typeface="宋体" panose="02010600030101010101" pitchFamily="2" charset="-122"/>
                <a:cs typeface="+mn-ea"/>
                <a:sym typeface="+mn-lt"/>
              </a:rPr>
              <a:t>集成学习</a:t>
            </a:r>
            <a:endParaRPr kumimoji="0" lang="en-US" altLang="zh-CN" sz="1896" b="1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模型选择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04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73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4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9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神经网络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A45288-7ABC-4C34-81B4-90522173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98" y="1635387"/>
            <a:ext cx="7900833" cy="4557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</p:spTree>
    <p:extLst>
      <p:ext uri="{BB962C8B-B14F-4D97-AF65-F5344CB8AC3E}">
        <p14:creationId xmlns:p14="http://schemas.microsoft.com/office/powerpoint/2010/main" val="4828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集成学习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050" name="Picture 2" descr="计算机生成了可选文字:&#10;60000&#10;50000&#10;40000&#10;30000&#10;20000&#10;10000&#10;0&#10;0&#10;20&#10;60&#10;80&#10;100&#10;120&#10;140">
            <a:extLst>
              <a:ext uri="{FF2B5EF4-FFF2-40B4-BE49-F238E27FC236}">
                <a16:creationId xmlns:a16="http://schemas.microsoft.com/office/drawing/2014/main" id="{946CBDF3-7F7D-43B0-ADEE-BAD666041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" y="1864052"/>
            <a:ext cx="5571568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计算机生成了可选文字:&#10;TheMAPECurveof151daysfromadaboostmodel&#10;-一Value&#10;2．5&#10;total:．0．005182136449418465&#10;1：0．0002&#10;2：．0．0432&#10;2．0&#10;3：0以814&#10;4：．0．1388&#10;1．5&#10;5：0．0445&#10;0凹0矧《们&#10;0．5&#10;到№到0劐蟲№&#10;0．0&#10;0&#10;20&#10;60&#10;80&#10;100120&#10;140">
            <a:extLst>
              <a:ext uri="{FF2B5EF4-FFF2-40B4-BE49-F238E27FC236}">
                <a16:creationId xmlns:a16="http://schemas.microsoft.com/office/drawing/2014/main" id="{00937BCB-30C8-4B8A-877C-7B690DEB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64053"/>
            <a:ext cx="5571567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1"/>
          <p:cNvGrpSpPr>
            <a:grpSpLocks/>
          </p:cNvGrpSpPr>
          <p:nvPr/>
        </p:nvGrpSpPr>
        <p:grpSpPr bwMode="auto">
          <a:xfrm>
            <a:off x="362066" y="686111"/>
            <a:ext cx="4697517" cy="980765"/>
            <a:chOff x="3886200" y="188686"/>
            <a:chExt cx="4699000" cy="979713"/>
          </a:xfrm>
          <a:solidFill>
            <a:schemeClr val="accent2"/>
          </a:solidFill>
        </p:grpSpPr>
        <p:sp>
          <p:nvSpPr>
            <p:cNvPr id="12" name="任意多边形 1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正中黑简体" panose="02000000000000000000" pitchFamily="2" charset="-122"/>
                  <a:ea typeface="方正正中黑简体" panose="02000000000000000000" pitchFamily="2" charset="-122"/>
                  <a:cs typeface="+mn-cs"/>
                </a:rPr>
                <a:t>目录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rPr>
                <a:t>/</a:t>
              </a:r>
              <a:r>
                <a:rPr kumimoji="0" lang="en-US" altLang="zh-CN" sz="3034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rPr>
                <a:t>CONTENTS</a:t>
              </a:r>
              <a:endParaRPr kumimoji="0" lang="zh-CN" altLang="en-US" sz="303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" name="组合 41"/>
          <p:cNvGrpSpPr>
            <a:grpSpLocks/>
          </p:cNvGrpSpPr>
          <p:nvPr/>
        </p:nvGrpSpPr>
        <p:grpSpPr bwMode="auto">
          <a:xfrm>
            <a:off x="4565434" y="2070076"/>
            <a:ext cx="582022" cy="526982"/>
            <a:chOff x="2727102" y="1805798"/>
            <a:chExt cx="789301" cy="714855"/>
          </a:xfrm>
        </p:grpSpPr>
        <p:grpSp>
          <p:nvGrpSpPr>
            <p:cNvPr id="16" name="组合 35"/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" name="文本框 39"/>
            <p:cNvSpPr txBox="1">
              <a:spLocks noChangeArrowheads="1"/>
            </p:cNvSpPr>
            <p:nvPr/>
          </p:nvSpPr>
          <p:spPr bwMode="auto">
            <a:xfrm>
              <a:off x="2808819" y="1805798"/>
              <a:ext cx="674341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01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42"/>
          <p:cNvGrpSpPr>
            <a:grpSpLocks/>
          </p:cNvGrpSpPr>
          <p:nvPr/>
        </p:nvGrpSpPr>
        <p:grpSpPr bwMode="auto">
          <a:xfrm>
            <a:off x="5408133" y="2072161"/>
            <a:ext cx="3774368" cy="524898"/>
            <a:chOff x="3859762" y="1809521"/>
            <a:chExt cx="5116559" cy="711133"/>
          </a:xfrm>
        </p:grpSpPr>
        <p:grpSp>
          <p:nvGrpSpPr>
            <p:cNvPr id="21" name="组合 36"/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5537015" y="1868799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微软雅黑" panose="020B0503020204020204" pitchFamily="34" charset="-122"/>
                  <a:cs typeface="+mn-cs"/>
                </a:rPr>
                <a:t>数据探索</a:t>
              </a:r>
            </a:p>
          </p:txBody>
        </p:sp>
      </p:grpSp>
      <p:grpSp>
        <p:nvGrpSpPr>
          <p:cNvPr id="58" name="组合 41"/>
          <p:cNvGrpSpPr>
            <a:grpSpLocks/>
          </p:cNvGrpSpPr>
          <p:nvPr/>
        </p:nvGrpSpPr>
        <p:grpSpPr bwMode="auto">
          <a:xfrm>
            <a:off x="4565434" y="2756310"/>
            <a:ext cx="582022" cy="526982"/>
            <a:chOff x="2727102" y="1805798"/>
            <a:chExt cx="789301" cy="714855"/>
          </a:xfrm>
        </p:grpSpPr>
        <p:grpSp>
          <p:nvGrpSpPr>
            <p:cNvPr id="59" name="组合 35"/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0" name="文本框 39"/>
            <p:cNvSpPr txBox="1">
              <a:spLocks noChangeArrowheads="1"/>
            </p:cNvSpPr>
            <p:nvPr/>
          </p:nvSpPr>
          <p:spPr bwMode="auto">
            <a:xfrm>
              <a:off x="2780560" y="1805798"/>
              <a:ext cx="730862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02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42"/>
          <p:cNvGrpSpPr>
            <a:grpSpLocks/>
          </p:cNvGrpSpPr>
          <p:nvPr/>
        </p:nvGrpSpPr>
        <p:grpSpPr bwMode="auto">
          <a:xfrm>
            <a:off x="5408133" y="2758394"/>
            <a:ext cx="3774368" cy="524898"/>
            <a:chOff x="3859762" y="1809521"/>
            <a:chExt cx="5116559" cy="711133"/>
          </a:xfrm>
        </p:grpSpPr>
        <p:grpSp>
          <p:nvGrpSpPr>
            <p:cNvPr id="64" name="组合 36"/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497918" y="1868800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6" dirty="0">
                  <a:solidFill>
                    <a:prstClr val="white"/>
                  </a:solidFill>
                  <a:latin typeface="Tw Cen MT" panose="020B0602020104020603"/>
                  <a:ea typeface="微软雅黑" panose="020B0503020204020204" pitchFamily="34" charset="-122"/>
                </a:rPr>
                <a:t>数据清洗</a:t>
              </a:r>
              <a:endParaRPr kumimoji="0" lang="zh-CN" altLang="en-US" sz="22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8" name="组合 41"/>
          <p:cNvGrpSpPr>
            <a:grpSpLocks/>
          </p:cNvGrpSpPr>
          <p:nvPr/>
        </p:nvGrpSpPr>
        <p:grpSpPr bwMode="auto">
          <a:xfrm>
            <a:off x="4565434" y="3460601"/>
            <a:ext cx="583156" cy="526982"/>
            <a:chOff x="2727102" y="1805798"/>
            <a:chExt cx="790839" cy="714855"/>
          </a:xfrm>
        </p:grpSpPr>
        <p:grpSp>
          <p:nvGrpSpPr>
            <p:cNvPr id="69" name="组合 35"/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0" name="文本框 39"/>
            <p:cNvSpPr txBox="1">
              <a:spLocks noChangeArrowheads="1"/>
            </p:cNvSpPr>
            <p:nvPr/>
          </p:nvSpPr>
          <p:spPr bwMode="auto">
            <a:xfrm>
              <a:off x="2774035" y="1805798"/>
              <a:ext cx="743906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03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3" name="组合 42"/>
          <p:cNvGrpSpPr>
            <a:grpSpLocks/>
          </p:cNvGrpSpPr>
          <p:nvPr/>
        </p:nvGrpSpPr>
        <p:grpSpPr bwMode="auto">
          <a:xfrm>
            <a:off x="5408133" y="3462686"/>
            <a:ext cx="3774368" cy="524898"/>
            <a:chOff x="3859762" y="1809521"/>
            <a:chExt cx="5116559" cy="711133"/>
          </a:xfrm>
        </p:grpSpPr>
        <p:grpSp>
          <p:nvGrpSpPr>
            <p:cNvPr id="74" name="组合 36"/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>
            <a:xfrm>
              <a:off x="5497918" y="1868800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6" dirty="0">
                  <a:solidFill>
                    <a:prstClr val="white"/>
                  </a:solidFill>
                  <a:latin typeface="Tw Cen MT" panose="020B0602020104020603"/>
                  <a:ea typeface="微软雅黑" panose="020B0503020204020204" pitchFamily="34" charset="-122"/>
                </a:rPr>
                <a:t>特征工程</a:t>
              </a:r>
              <a:endParaRPr kumimoji="0" lang="zh-CN" altLang="en-US" sz="22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78" name="组合 41"/>
          <p:cNvGrpSpPr>
            <a:grpSpLocks/>
          </p:cNvGrpSpPr>
          <p:nvPr/>
        </p:nvGrpSpPr>
        <p:grpSpPr bwMode="auto">
          <a:xfrm>
            <a:off x="4565434" y="4201010"/>
            <a:ext cx="582022" cy="526982"/>
            <a:chOff x="2727102" y="1805798"/>
            <a:chExt cx="789301" cy="714855"/>
          </a:xfrm>
        </p:grpSpPr>
        <p:grpSp>
          <p:nvGrpSpPr>
            <p:cNvPr id="79" name="组合 35"/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0" name="文本框 39"/>
            <p:cNvSpPr txBox="1">
              <a:spLocks noChangeArrowheads="1"/>
            </p:cNvSpPr>
            <p:nvPr/>
          </p:nvSpPr>
          <p:spPr bwMode="auto">
            <a:xfrm>
              <a:off x="2781647" y="1805798"/>
              <a:ext cx="728690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04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3" name="组合 42"/>
          <p:cNvGrpSpPr>
            <a:grpSpLocks/>
          </p:cNvGrpSpPr>
          <p:nvPr/>
        </p:nvGrpSpPr>
        <p:grpSpPr bwMode="auto">
          <a:xfrm>
            <a:off x="5408133" y="4203094"/>
            <a:ext cx="3774368" cy="524898"/>
            <a:chOff x="3859762" y="1809521"/>
            <a:chExt cx="5116559" cy="711133"/>
          </a:xfrm>
        </p:grpSpPr>
        <p:grpSp>
          <p:nvGrpSpPr>
            <p:cNvPr id="84" name="组合 36"/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85" name="矩形 84"/>
            <p:cNvSpPr/>
            <p:nvPr/>
          </p:nvSpPr>
          <p:spPr>
            <a:xfrm>
              <a:off x="5497918" y="1868800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6" dirty="0">
                  <a:solidFill>
                    <a:prstClr val="white"/>
                  </a:solidFill>
                  <a:latin typeface="Tw Cen MT" panose="020B0602020104020603"/>
                  <a:ea typeface="微软雅黑" panose="020B0503020204020204" pitchFamily="34" charset="-122"/>
                </a:rPr>
                <a:t>模型选择</a:t>
              </a:r>
              <a:endParaRPr kumimoji="0" lang="zh-CN" altLang="en-US" sz="22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5" name="组合 41">
            <a:extLst>
              <a:ext uri="{FF2B5EF4-FFF2-40B4-BE49-F238E27FC236}">
                <a16:creationId xmlns:a16="http://schemas.microsoft.com/office/drawing/2014/main" id="{363617B1-ABA5-46F0-972A-06F670FB5848}"/>
              </a:ext>
            </a:extLst>
          </p:cNvPr>
          <p:cNvGrpSpPr>
            <a:grpSpLocks/>
          </p:cNvGrpSpPr>
          <p:nvPr/>
        </p:nvGrpSpPr>
        <p:grpSpPr bwMode="auto">
          <a:xfrm>
            <a:off x="4558989" y="5644778"/>
            <a:ext cx="584761" cy="526982"/>
            <a:chOff x="2727102" y="1805798"/>
            <a:chExt cx="793016" cy="714855"/>
          </a:xfrm>
        </p:grpSpPr>
        <p:grpSp>
          <p:nvGrpSpPr>
            <p:cNvPr id="56" name="组合 35">
              <a:extLst>
                <a:ext uri="{FF2B5EF4-FFF2-40B4-BE49-F238E27FC236}">
                  <a16:creationId xmlns:a16="http://schemas.microsoft.com/office/drawing/2014/main" id="{19DDB240-C0D7-4BE1-9DA1-97FB1555A2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0406A1B-AEC2-4496-8326-5F4459890AC2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矩形 34">
                <a:extLst>
                  <a:ext uri="{FF2B5EF4-FFF2-40B4-BE49-F238E27FC236}">
                    <a16:creationId xmlns:a16="http://schemas.microsoft.com/office/drawing/2014/main" id="{F7AEBA7C-728A-4549-9A40-878151C32BBC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57" name="文本框 39">
              <a:extLst>
                <a:ext uri="{FF2B5EF4-FFF2-40B4-BE49-F238E27FC236}">
                  <a16:creationId xmlns:a16="http://schemas.microsoft.com/office/drawing/2014/main" id="{D3B0678A-728F-4675-A063-A74CAE9C7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1865" y="1805798"/>
              <a:ext cx="748253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06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0" name="组合 42">
            <a:extLst>
              <a:ext uri="{FF2B5EF4-FFF2-40B4-BE49-F238E27FC236}">
                <a16:creationId xmlns:a16="http://schemas.microsoft.com/office/drawing/2014/main" id="{9F358D16-F5F0-4B70-ACDB-0A9FE35828BB}"/>
              </a:ext>
            </a:extLst>
          </p:cNvPr>
          <p:cNvGrpSpPr>
            <a:grpSpLocks/>
          </p:cNvGrpSpPr>
          <p:nvPr/>
        </p:nvGrpSpPr>
        <p:grpSpPr bwMode="auto">
          <a:xfrm>
            <a:off x="5396423" y="5646991"/>
            <a:ext cx="3774368" cy="524898"/>
            <a:chOff x="3859762" y="1809521"/>
            <a:chExt cx="5116559" cy="711133"/>
          </a:xfrm>
        </p:grpSpPr>
        <p:grpSp>
          <p:nvGrpSpPr>
            <p:cNvPr id="91" name="组合 36">
              <a:extLst>
                <a:ext uri="{FF2B5EF4-FFF2-40B4-BE49-F238E27FC236}">
                  <a16:creationId xmlns:a16="http://schemas.microsoft.com/office/drawing/2014/main" id="{0C2443AA-3BED-45F6-9D75-203DEFB8C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5EDC5995-99C9-438A-96AE-AB4218FF0873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矩形 34">
                <a:extLst>
                  <a:ext uri="{FF2B5EF4-FFF2-40B4-BE49-F238E27FC236}">
                    <a16:creationId xmlns:a16="http://schemas.microsoft.com/office/drawing/2014/main" id="{7766E81F-075B-4B14-96A0-A08B533CE1D0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A770FC9-3BF5-441A-A707-9D9181B23054}"/>
                </a:ext>
              </a:extLst>
            </p:cNvPr>
            <p:cNvSpPr/>
            <p:nvPr/>
          </p:nvSpPr>
          <p:spPr>
            <a:xfrm>
              <a:off x="5497918" y="1868800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76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微软雅黑" panose="020B0503020204020204" pitchFamily="34" charset="-122"/>
                  <a:cs typeface="+mn-cs"/>
                </a:rPr>
                <a:t>参赛总结</a:t>
              </a:r>
            </a:p>
          </p:txBody>
        </p:sp>
      </p:grpSp>
      <p:grpSp>
        <p:nvGrpSpPr>
          <p:cNvPr id="95" name="组合 41">
            <a:extLst>
              <a:ext uri="{FF2B5EF4-FFF2-40B4-BE49-F238E27FC236}">
                <a16:creationId xmlns:a16="http://schemas.microsoft.com/office/drawing/2014/main" id="{0827CC1B-C5A1-49A2-B951-0CC219C0D647}"/>
              </a:ext>
            </a:extLst>
          </p:cNvPr>
          <p:cNvGrpSpPr>
            <a:grpSpLocks/>
          </p:cNvGrpSpPr>
          <p:nvPr/>
        </p:nvGrpSpPr>
        <p:grpSpPr bwMode="auto">
          <a:xfrm>
            <a:off x="4558422" y="4917685"/>
            <a:ext cx="583958" cy="526982"/>
            <a:chOff x="2727102" y="1805798"/>
            <a:chExt cx="791927" cy="714855"/>
          </a:xfrm>
        </p:grpSpPr>
        <p:grpSp>
          <p:nvGrpSpPr>
            <p:cNvPr id="96" name="组合 35">
              <a:extLst>
                <a:ext uri="{FF2B5EF4-FFF2-40B4-BE49-F238E27FC236}">
                  <a16:creationId xmlns:a16="http://schemas.microsoft.com/office/drawing/2014/main" id="{C1766102-3068-432A-9886-342B7C67B0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7D439EB-194A-4B8C-AC10-79513302CEFE}"/>
                  </a:ext>
                </a:extLst>
              </p:cNvPr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9" name="矩形 34">
                <a:extLst>
                  <a:ext uri="{FF2B5EF4-FFF2-40B4-BE49-F238E27FC236}">
                    <a16:creationId xmlns:a16="http://schemas.microsoft.com/office/drawing/2014/main" id="{91554843-83DF-460D-A582-56DF878FA9FC}"/>
                  </a:ext>
                </a:extLst>
              </p:cNvPr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7" name="文本框 39">
              <a:extLst>
                <a:ext uri="{FF2B5EF4-FFF2-40B4-BE49-F238E27FC236}">
                  <a16:creationId xmlns:a16="http://schemas.microsoft.com/office/drawing/2014/main" id="{C1DC491D-4CCA-431A-A8D5-B182C6C4F5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49" y="1805798"/>
              <a:ext cx="746080" cy="6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65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05</a:t>
              </a:r>
              <a:endParaRPr kumimoji="0" lang="zh-CN" altLang="en-US" sz="265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组合 42">
            <a:extLst>
              <a:ext uri="{FF2B5EF4-FFF2-40B4-BE49-F238E27FC236}">
                <a16:creationId xmlns:a16="http://schemas.microsoft.com/office/drawing/2014/main" id="{8C9E20B3-6C11-482C-AB1E-FE123EE18AA2}"/>
              </a:ext>
            </a:extLst>
          </p:cNvPr>
          <p:cNvGrpSpPr>
            <a:grpSpLocks/>
          </p:cNvGrpSpPr>
          <p:nvPr/>
        </p:nvGrpSpPr>
        <p:grpSpPr bwMode="auto">
          <a:xfrm>
            <a:off x="5390568" y="4925171"/>
            <a:ext cx="3774368" cy="524898"/>
            <a:chOff x="3859762" y="1809521"/>
            <a:chExt cx="5116559" cy="711133"/>
          </a:xfrm>
        </p:grpSpPr>
        <p:grpSp>
          <p:nvGrpSpPr>
            <p:cNvPr id="101" name="组合 36">
              <a:extLst>
                <a:ext uri="{FF2B5EF4-FFF2-40B4-BE49-F238E27FC236}">
                  <a16:creationId xmlns:a16="http://schemas.microsoft.com/office/drawing/2014/main" id="{B200A31B-745C-4AB7-94FB-099DEB7C75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E559A2DD-F582-417A-B89F-39D514D337AE}"/>
                  </a:ext>
                </a:extLst>
              </p:cNvPr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4" name="矩形 34">
                <a:extLst>
                  <a:ext uri="{FF2B5EF4-FFF2-40B4-BE49-F238E27FC236}">
                    <a16:creationId xmlns:a16="http://schemas.microsoft.com/office/drawing/2014/main" id="{C0F1FA0D-CC1C-492D-B073-3EB843601F07}"/>
                  </a:ext>
                </a:extLst>
              </p:cNvPr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410686"/>
                  <a:gd name="connsiteX1" fmla="*/ 658424 w 658424"/>
                  <a:gd name="connsiteY1" fmla="*/ 0 h 410686"/>
                  <a:gd name="connsiteX2" fmla="*/ 658424 w 658424"/>
                  <a:gd name="connsiteY2" fmla="*/ 286509 h 410686"/>
                  <a:gd name="connsiteX3" fmla="*/ 0 w 658424"/>
                  <a:gd name="connsiteY3" fmla="*/ 286509 h 410686"/>
                  <a:gd name="connsiteX4" fmla="*/ 0 w 658424"/>
                  <a:gd name="connsiteY4" fmla="*/ 0 h 410686"/>
                  <a:gd name="connsiteX0" fmla="*/ 0 w 658424"/>
                  <a:gd name="connsiteY0" fmla="*/ 0 h 393753"/>
                  <a:gd name="connsiteX1" fmla="*/ 658424 w 658424"/>
                  <a:gd name="connsiteY1" fmla="*/ 0 h 393753"/>
                  <a:gd name="connsiteX2" fmla="*/ 658424 w 658424"/>
                  <a:gd name="connsiteY2" fmla="*/ 286509 h 393753"/>
                  <a:gd name="connsiteX3" fmla="*/ 0 w 658424"/>
                  <a:gd name="connsiteY3" fmla="*/ 286509 h 393753"/>
                  <a:gd name="connsiteX4" fmla="*/ 0 w 658424"/>
                  <a:gd name="connsiteY4" fmla="*/ 0 h 393753"/>
                  <a:gd name="connsiteX0" fmla="*/ 45292 w 703716"/>
                  <a:gd name="connsiteY0" fmla="*/ 0 h 371837"/>
                  <a:gd name="connsiteX1" fmla="*/ 703716 w 703716"/>
                  <a:gd name="connsiteY1" fmla="*/ 0 h 371837"/>
                  <a:gd name="connsiteX2" fmla="*/ 703716 w 703716"/>
                  <a:gd name="connsiteY2" fmla="*/ 286509 h 371837"/>
                  <a:gd name="connsiteX3" fmla="*/ 0 w 703716"/>
                  <a:gd name="connsiteY3" fmla="*/ 180681 h 371837"/>
                  <a:gd name="connsiteX4" fmla="*/ 45292 w 703716"/>
                  <a:gd name="connsiteY4" fmla="*/ 0 h 371837"/>
                  <a:gd name="connsiteX0" fmla="*/ 45292 w 703716"/>
                  <a:gd name="connsiteY0" fmla="*/ 0 h 525639"/>
                  <a:gd name="connsiteX1" fmla="*/ 703716 w 703716"/>
                  <a:gd name="connsiteY1" fmla="*/ 0 h 525639"/>
                  <a:gd name="connsiteX2" fmla="*/ 703716 w 703716"/>
                  <a:gd name="connsiteY2" fmla="*/ 286509 h 525639"/>
                  <a:gd name="connsiteX3" fmla="*/ 0 w 703716"/>
                  <a:gd name="connsiteY3" fmla="*/ 180681 h 525639"/>
                  <a:gd name="connsiteX4" fmla="*/ 45292 w 703716"/>
                  <a:gd name="connsiteY4" fmla="*/ 0 h 525639"/>
                  <a:gd name="connsiteX0" fmla="*/ 45292 w 703716"/>
                  <a:gd name="connsiteY0" fmla="*/ 0 h 286509"/>
                  <a:gd name="connsiteX1" fmla="*/ 703716 w 703716"/>
                  <a:gd name="connsiteY1" fmla="*/ 0 h 286509"/>
                  <a:gd name="connsiteX2" fmla="*/ 703716 w 703716"/>
                  <a:gd name="connsiteY2" fmla="*/ 286509 h 286509"/>
                  <a:gd name="connsiteX3" fmla="*/ 0 w 703716"/>
                  <a:gd name="connsiteY3" fmla="*/ 180681 h 286509"/>
                  <a:gd name="connsiteX4" fmla="*/ 45292 w 703716"/>
                  <a:gd name="connsiteY4" fmla="*/ 0 h 286509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4648"/>
                  <a:gd name="connsiteX1" fmla="*/ 658424 w 658424"/>
                  <a:gd name="connsiteY1" fmla="*/ 0 h 474648"/>
                  <a:gd name="connsiteX2" fmla="*/ 658424 w 658424"/>
                  <a:gd name="connsiteY2" fmla="*/ 286509 h 474648"/>
                  <a:gd name="connsiteX3" fmla="*/ 2177 w 658424"/>
                  <a:gd name="connsiteY3" fmla="*/ 474648 h 474648"/>
                  <a:gd name="connsiteX4" fmla="*/ 0 w 658424"/>
                  <a:gd name="connsiteY4" fmla="*/ 0 h 474648"/>
                  <a:gd name="connsiteX0" fmla="*/ 0 w 658424"/>
                  <a:gd name="connsiteY0" fmla="*/ 0 h 478579"/>
                  <a:gd name="connsiteX1" fmla="*/ 658424 w 658424"/>
                  <a:gd name="connsiteY1" fmla="*/ 0 h 478579"/>
                  <a:gd name="connsiteX2" fmla="*/ 658424 w 658424"/>
                  <a:gd name="connsiteY2" fmla="*/ 286509 h 478579"/>
                  <a:gd name="connsiteX3" fmla="*/ 2177 w 658424"/>
                  <a:gd name="connsiteY3" fmla="*/ 474648 h 478579"/>
                  <a:gd name="connsiteX4" fmla="*/ 0 w 658424"/>
                  <a:gd name="connsiteY4" fmla="*/ 0 h 478579"/>
                  <a:gd name="connsiteX0" fmla="*/ 0 w 658424"/>
                  <a:gd name="connsiteY0" fmla="*/ 0 h 477010"/>
                  <a:gd name="connsiteX1" fmla="*/ 658424 w 658424"/>
                  <a:gd name="connsiteY1" fmla="*/ 0 h 477010"/>
                  <a:gd name="connsiteX2" fmla="*/ 658424 w 658424"/>
                  <a:gd name="connsiteY2" fmla="*/ 286509 h 477010"/>
                  <a:gd name="connsiteX3" fmla="*/ 2177 w 658424"/>
                  <a:gd name="connsiteY3" fmla="*/ 474648 h 477010"/>
                  <a:gd name="connsiteX4" fmla="*/ 0 w 658424"/>
                  <a:gd name="connsiteY4" fmla="*/ 0 h 477010"/>
                  <a:gd name="connsiteX0" fmla="*/ 0 w 658424"/>
                  <a:gd name="connsiteY0" fmla="*/ 0 h 505769"/>
                  <a:gd name="connsiteX1" fmla="*/ 658424 w 658424"/>
                  <a:gd name="connsiteY1" fmla="*/ 0 h 505769"/>
                  <a:gd name="connsiteX2" fmla="*/ 658424 w 658424"/>
                  <a:gd name="connsiteY2" fmla="*/ 286509 h 505769"/>
                  <a:gd name="connsiteX3" fmla="*/ 2177 w 658424"/>
                  <a:gd name="connsiteY3" fmla="*/ 474648 h 505769"/>
                  <a:gd name="connsiteX4" fmla="*/ 0 w 658424"/>
                  <a:gd name="connsiteY4" fmla="*/ 0 h 505769"/>
                  <a:gd name="connsiteX0" fmla="*/ 0 w 658424"/>
                  <a:gd name="connsiteY0" fmla="*/ 0 h 525981"/>
                  <a:gd name="connsiteX1" fmla="*/ 658424 w 658424"/>
                  <a:gd name="connsiteY1" fmla="*/ 0 h 525981"/>
                  <a:gd name="connsiteX2" fmla="*/ 658424 w 658424"/>
                  <a:gd name="connsiteY2" fmla="*/ 286509 h 525981"/>
                  <a:gd name="connsiteX3" fmla="*/ 2177 w 658424"/>
                  <a:gd name="connsiteY3" fmla="*/ 474648 h 525981"/>
                  <a:gd name="connsiteX4" fmla="*/ 0 w 658424"/>
                  <a:gd name="connsiteY4" fmla="*/ 0 h 525981"/>
                  <a:gd name="connsiteX0" fmla="*/ 0 w 658424"/>
                  <a:gd name="connsiteY0" fmla="*/ 0 h 436868"/>
                  <a:gd name="connsiteX1" fmla="*/ 658424 w 658424"/>
                  <a:gd name="connsiteY1" fmla="*/ 0 h 436868"/>
                  <a:gd name="connsiteX2" fmla="*/ 658424 w 658424"/>
                  <a:gd name="connsiteY2" fmla="*/ 286509 h 436868"/>
                  <a:gd name="connsiteX3" fmla="*/ 2177 w 658424"/>
                  <a:gd name="connsiteY3" fmla="*/ 251233 h 436868"/>
                  <a:gd name="connsiteX4" fmla="*/ 0 w 658424"/>
                  <a:gd name="connsiteY4" fmla="*/ 0 h 43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F02F1B2-D1D4-465C-9989-1431BE84660F}"/>
                </a:ext>
              </a:extLst>
            </p:cNvPr>
            <p:cNvSpPr/>
            <p:nvPr/>
          </p:nvSpPr>
          <p:spPr>
            <a:xfrm>
              <a:off x="5497918" y="1868800"/>
              <a:ext cx="1832309" cy="5995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276" dirty="0">
                  <a:solidFill>
                    <a:prstClr val="white"/>
                  </a:solidFill>
                  <a:latin typeface="Tw Cen MT" panose="020B0602020104020603"/>
                  <a:ea typeface="微软雅黑" panose="020B0503020204020204" pitchFamily="34" charset="-122"/>
                </a:rPr>
                <a:t>模型融合</a:t>
              </a:r>
              <a:endParaRPr kumimoji="0" lang="zh-CN" altLang="en-US" sz="2276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861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集成学习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198F7-B3BD-418C-BDEA-C883C288E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96" y="1848279"/>
            <a:ext cx="5608576" cy="4206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686597D-4D7C-44AC-9277-720AE9236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1848279"/>
            <a:ext cx="5608576" cy="4206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416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集成学习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537A84-2930-4E4D-9077-F5DF2789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08" y="1700563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938454-9DA5-4C5C-9FAB-0C8C8A54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472" y="1700563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68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342" y="-17307"/>
            <a:ext cx="12204924" cy="6883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97569" y="3349786"/>
            <a:ext cx="1025922" cy="33804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noProof="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+mn-lt"/>
              </a:rPr>
              <a:t>线性加权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模型融合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05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4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71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均值拟合</a:t>
              </a: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CBEBFC-107A-4552-ADCD-8E223DE4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622633"/>
            <a:ext cx="8341567" cy="42185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EEC64EA-8D5A-412F-98F3-00EF8AB10D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36699" y="1625572"/>
            <a:ext cx="8313351" cy="4204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076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spc="300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线性回归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C6AD47-8095-4800-B83C-4DCF8A8FA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700" y="1651629"/>
            <a:ext cx="8821397" cy="44612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B296DB-4365-448D-A273-10812FBD2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651629"/>
            <a:ext cx="8821397" cy="4461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70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342" y="-17307"/>
            <a:ext cx="12204924" cy="6883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noProof="0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参赛总结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06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46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3" name="组合 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优缺点分析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Parallelogram 3"/>
          <p:cNvSpPr/>
          <p:nvPr/>
        </p:nvSpPr>
        <p:spPr>
          <a:xfrm>
            <a:off x="73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Parallelogram 4"/>
          <p:cNvSpPr/>
          <p:nvPr/>
        </p:nvSpPr>
        <p:spPr>
          <a:xfrm>
            <a:off x="2514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Parallelogram 5"/>
          <p:cNvSpPr/>
          <p:nvPr/>
        </p:nvSpPr>
        <p:spPr>
          <a:xfrm>
            <a:off x="4292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Parallelogram 6"/>
          <p:cNvSpPr/>
          <p:nvPr/>
        </p:nvSpPr>
        <p:spPr>
          <a:xfrm>
            <a:off x="6070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缺点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6" name="Parallelogram 7"/>
          <p:cNvSpPr/>
          <p:nvPr/>
        </p:nvSpPr>
        <p:spPr>
          <a:xfrm>
            <a:off x="7848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缺点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Parallelogram 8"/>
          <p:cNvSpPr/>
          <p:nvPr/>
        </p:nvSpPr>
        <p:spPr>
          <a:xfrm>
            <a:off x="962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优缺点分析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8" name="Straight Connector 9"/>
          <p:cNvCxnSpPr/>
          <p:nvPr/>
        </p:nvCxnSpPr>
        <p:spPr>
          <a:xfrm flipH="1">
            <a:off x="1621067" y="3600450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0"/>
          <p:cNvGrpSpPr/>
          <p:nvPr/>
        </p:nvGrpSpPr>
        <p:grpSpPr>
          <a:xfrm>
            <a:off x="1696493" y="4544347"/>
            <a:ext cx="2431140" cy="751165"/>
            <a:chOff x="1696493" y="4544347"/>
            <a:chExt cx="2431140" cy="751165"/>
          </a:xfrm>
        </p:grpSpPr>
        <p:sp>
          <p:nvSpPr>
            <p:cNvPr id="20" name="TextBox 12"/>
            <p:cNvSpPr txBox="1"/>
            <p:nvPr/>
          </p:nvSpPr>
          <p:spPr>
            <a:xfrm>
              <a:off x="1696493" y="4833847"/>
              <a:ext cx="2431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模型支持并行训练和预测，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5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个月按天预测大约只需要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分钟左右</a:t>
              </a:r>
              <a:r>
                <a:rPr lang="zh-CN" altLang="en-US" sz="12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。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TextBox 13"/>
            <p:cNvSpPr txBox="1"/>
            <p:nvPr/>
          </p:nvSpPr>
          <p:spPr>
            <a:xfrm>
              <a:off x="1696493" y="4544347"/>
              <a:ext cx="17499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时间损耗较小</a:t>
              </a:r>
            </a:p>
          </p:txBody>
        </p:sp>
      </p:grpSp>
      <p:cxnSp>
        <p:nvCxnSpPr>
          <p:cNvPr id="22" name="Straight Connector 14"/>
          <p:cNvCxnSpPr/>
          <p:nvPr/>
        </p:nvCxnSpPr>
        <p:spPr>
          <a:xfrm flipH="1" flipV="1">
            <a:off x="3386661" y="1809516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5"/>
          <p:cNvCxnSpPr/>
          <p:nvPr/>
        </p:nvCxnSpPr>
        <p:spPr>
          <a:xfrm flipH="1">
            <a:off x="5143158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6"/>
          <p:cNvCxnSpPr/>
          <p:nvPr/>
        </p:nvCxnSpPr>
        <p:spPr>
          <a:xfrm flipH="1" flipV="1">
            <a:off x="6908752" y="1809515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7"/>
          <p:cNvCxnSpPr/>
          <p:nvPr/>
        </p:nvCxnSpPr>
        <p:spPr>
          <a:xfrm flipH="1">
            <a:off x="8739791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11"/>
          <p:cNvGrpSpPr/>
          <p:nvPr/>
        </p:nvGrpSpPr>
        <p:grpSpPr>
          <a:xfrm>
            <a:off x="3475790" y="1665413"/>
            <a:ext cx="2431140" cy="751165"/>
            <a:chOff x="3475790" y="1665413"/>
            <a:chExt cx="2431140" cy="751165"/>
          </a:xfrm>
        </p:grpSpPr>
        <p:sp>
          <p:nvSpPr>
            <p:cNvPr id="27" name="TextBox 19"/>
            <p:cNvSpPr txBox="1"/>
            <p:nvPr/>
          </p:nvSpPr>
          <p:spPr>
            <a:xfrm>
              <a:off x="3475790" y="1954913"/>
              <a:ext cx="2431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对负荷变化较为稳定的月份预测几乎准确。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3475790" y="1665413"/>
              <a:ext cx="1686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月预测性能较优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Group 21"/>
          <p:cNvGrpSpPr/>
          <p:nvPr/>
        </p:nvGrpSpPr>
        <p:grpSpPr>
          <a:xfrm>
            <a:off x="7029803" y="1665413"/>
            <a:ext cx="2431140" cy="751165"/>
            <a:chOff x="7029803" y="1665413"/>
            <a:chExt cx="2431140" cy="751165"/>
          </a:xfrm>
        </p:grpSpPr>
        <p:sp>
          <p:nvSpPr>
            <p:cNvPr id="30" name="TextBox 23"/>
            <p:cNvSpPr txBox="1"/>
            <p:nvPr/>
          </p:nvSpPr>
          <p:spPr>
            <a:xfrm>
              <a:off x="7029803" y="1954913"/>
              <a:ext cx="2431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模型对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Tag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标签的依赖较大，需要企业依照计划对每天打标签。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TextBox 24"/>
            <p:cNvSpPr txBox="1"/>
            <p:nvPr/>
          </p:nvSpPr>
          <p:spPr>
            <a:xfrm>
              <a:off x="7029803" y="1665413"/>
              <a:ext cx="1764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依赖先验知识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Group 18"/>
          <p:cNvGrpSpPr/>
          <p:nvPr/>
        </p:nvGrpSpPr>
        <p:grpSpPr>
          <a:xfrm>
            <a:off x="5206991" y="4544347"/>
            <a:ext cx="2431140" cy="935831"/>
            <a:chOff x="5206991" y="4544347"/>
            <a:chExt cx="2431140" cy="935831"/>
          </a:xfrm>
        </p:grpSpPr>
        <p:sp>
          <p:nvSpPr>
            <p:cNvPr id="33" name="TextBox 25"/>
            <p:cNvSpPr txBox="1"/>
            <p:nvPr/>
          </p:nvSpPr>
          <p:spPr>
            <a:xfrm>
              <a:off x="5206991" y="4833847"/>
              <a:ext cx="2431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主要采用基于树的集成学习模型，很容易解释特征与负荷之间的关系。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TextBox 26"/>
            <p:cNvSpPr txBox="1"/>
            <p:nvPr/>
          </p:nvSpPr>
          <p:spPr>
            <a:xfrm>
              <a:off x="5206991" y="4544347"/>
              <a:ext cx="1743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模型解释度较好</a:t>
              </a:r>
            </a:p>
          </p:txBody>
        </p:sp>
      </p:grpSp>
      <p:grpSp>
        <p:nvGrpSpPr>
          <p:cNvPr id="35" name="Group 31"/>
          <p:cNvGrpSpPr/>
          <p:nvPr/>
        </p:nvGrpSpPr>
        <p:grpSpPr>
          <a:xfrm>
            <a:off x="1461861" y="2694675"/>
            <a:ext cx="469263" cy="469263"/>
            <a:chOff x="2005013" y="1077913"/>
            <a:chExt cx="688975" cy="688975"/>
          </a:xfrm>
          <a:solidFill>
            <a:schemeClr val="bg1">
              <a:lumMod val="65000"/>
            </a:schemeClr>
          </a:solidFill>
        </p:grpSpPr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Freeform 55"/>
          <p:cNvSpPr>
            <a:spLocks noEditPoints="1"/>
          </p:cNvSpPr>
          <p:nvPr/>
        </p:nvSpPr>
        <p:spPr bwMode="auto">
          <a:xfrm>
            <a:off x="8509605" y="2835549"/>
            <a:ext cx="478505" cy="343995"/>
          </a:xfrm>
          <a:custGeom>
            <a:avLst/>
            <a:gdLst>
              <a:gd name="T0" fmla="*/ 2486 w 16058"/>
              <a:gd name="T1" fmla="*/ 10403 h 11544"/>
              <a:gd name="T2" fmla="*/ 1591 w 16058"/>
              <a:gd name="T3" fmla="*/ 9798 h 11544"/>
              <a:gd name="T4" fmla="*/ 1075 w 16058"/>
              <a:gd name="T5" fmla="*/ 8845 h 11544"/>
              <a:gd name="T6" fmla="*/ 1034 w 16058"/>
              <a:gd name="T7" fmla="*/ 7911 h 11544"/>
              <a:gd name="T8" fmla="*/ 1269 w 16058"/>
              <a:gd name="T9" fmla="*/ 7227 h 11544"/>
              <a:gd name="T10" fmla="*/ 1712 w 16058"/>
              <a:gd name="T11" fmla="*/ 6654 h 11544"/>
              <a:gd name="T12" fmla="*/ 2311 w 16058"/>
              <a:gd name="T13" fmla="*/ 6236 h 11544"/>
              <a:gd name="T14" fmla="*/ 2677 w 16058"/>
              <a:gd name="T15" fmla="*/ 5951 h 11544"/>
              <a:gd name="T16" fmla="*/ 2739 w 16058"/>
              <a:gd name="T17" fmla="*/ 5626 h 11544"/>
              <a:gd name="T18" fmla="*/ 2564 w 16058"/>
              <a:gd name="T19" fmla="*/ 5102 h 11544"/>
              <a:gd name="T20" fmla="*/ 2509 w 16058"/>
              <a:gd name="T21" fmla="*/ 4790 h 11544"/>
              <a:gd name="T22" fmla="*/ 2634 w 16058"/>
              <a:gd name="T23" fmla="*/ 4225 h 11544"/>
              <a:gd name="T24" fmla="*/ 3014 w 16058"/>
              <a:gd name="T25" fmla="*/ 3763 h 11544"/>
              <a:gd name="T26" fmla="*/ 3573 w 16058"/>
              <a:gd name="T27" fmla="*/ 3528 h 11544"/>
              <a:gd name="T28" fmla="*/ 4022 w 16058"/>
              <a:gd name="T29" fmla="*/ 3524 h 11544"/>
              <a:gd name="T30" fmla="*/ 4410 w 16058"/>
              <a:gd name="T31" fmla="*/ 3616 h 11544"/>
              <a:gd name="T32" fmla="*/ 4822 w 16058"/>
              <a:gd name="T33" fmla="*/ 3718 h 11544"/>
              <a:gd name="T34" fmla="*/ 5077 w 16058"/>
              <a:gd name="T35" fmla="*/ 3578 h 11544"/>
              <a:gd name="T36" fmla="*/ 5304 w 16058"/>
              <a:gd name="T37" fmla="*/ 3154 h 11544"/>
              <a:gd name="T38" fmla="*/ 5986 w 16058"/>
              <a:gd name="T39" fmla="*/ 2112 h 11544"/>
              <a:gd name="T40" fmla="*/ 6970 w 16058"/>
              <a:gd name="T41" fmla="*/ 1377 h 11544"/>
              <a:gd name="T42" fmla="*/ 8153 w 16058"/>
              <a:gd name="T43" fmla="*/ 1025 h 11544"/>
              <a:gd name="T44" fmla="*/ 9661 w 16058"/>
              <a:gd name="T45" fmla="*/ 1190 h 11544"/>
              <a:gd name="T46" fmla="*/ 10994 w 16058"/>
              <a:gd name="T47" fmla="*/ 2023 h 11544"/>
              <a:gd name="T48" fmla="*/ 11831 w 16058"/>
              <a:gd name="T49" fmla="*/ 3370 h 11544"/>
              <a:gd name="T50" fmla="*/ 12046 w 16058"/>
              <a:gd name="T51" fmla="*/ 4561 h 11544"/>
              <a:gd name="T52" fmla="*/ 12173 w 16058"/>
              <a:gd name="T53" fmla="*/ 4853 h 11544"/>
              <a:gd name="T54" fmla="*/ 12517 w 16058"/>
              <a:gd name="T55" fmla="*/ 5002 h 11544"/>
              <a:gd name="T56" fmla="*/ 13610 w 16058"/>
              <a:gd name="T57" fmla="*/ 5356 h 11544"/>
              <a:gd name="T58" fmla="*/ 14494 w 16058"/>
              <a:gd name="T59" fmla="*/ 6116 h 11544"/>
              <a:gd name="T60" fmla="*/ 14988 w 16058"/>
              <a:gd name="T61" fmla="*/ 7177 h 11544"/>
              <a:gd name="T62" fmla="*/ 14968 w 16058"/>
              <a:gd name="T63" fmla="*/ 8469 h 11544"/>
              <a:gd name="T64" fmla="*/ 14337 w 16058"/>
              <a:gd name="T65" fmla="*/ 9634 h 11544"/>
              <a:gd name="T66" fmla="*/ 13243 w 16058"/>
              <a:gd name="T67" fmla="*/ 10372 h 11544"/>
              <a:gd name="T68" fmla="*/ 12944 w 16058"/>
              <a:gd name="T69" fmla="*/ 3664 h 11544"/>
              <a:gd name="T70" fmla="*/ 12111 w 16058"/>
              <a:gd name="T71" fmla="*/ 1788 h 11544"/>
              <a:gd name="T72" fmla="*/ 10564 w 16058"/>
              <a:gd name="T73" fmla="*/ 487 h 11544"/>
              <a:gd name="T74" fmla="*/ 8531 w 16058"/>
              <a:gd name="T75" fmla="*/ 0 h 11544"/>
              <a:gd name="T76" fmla="*/ 6922 w 16058"/>
              <a:gd name="T77" fmla="*/ 297 h 11544"/>
              <a:gd name="T78" fmla="*/ 5572 w 16058"/>
              <a:gd name="T79" fmla="*/ 1115 h 11544"/>
              <a:gd name="T80" fmla="*/ 4587 w 16058"/>
              <a:gd name="T81" fmla="*/ 2341 h 11544"/>
              <a:gd name="T82" fmla="*/ 4112 w 16058"/>
              <a:gd name="T83" fmla="*/ 2541 h 11544"/>
              <a:gd name="T84" fmla="*/ 3533 w 16058"/>
              <a:gd name="T85" fmla="*/ 2521 h 11544"/>
              <a:gd name="T86" fmla="*/ 2501 w 16058"/>
              <a:gd name="T87" fmla="*/ 2896 h 11544"/>
              <a:gd name="T88" fmla="*/ 1778 w 16058"/>
              <a:gd name="T89" fmla="*/ 3692 h 11544"/>
              <a:gd name="T90" fmla="*/ 1505 w 16058"/>
              <a:gd name="T91" fmla="*/ 4768 h 11544"/>
              <a:gd name="T92" fmla="*/ 1558 w 16058"/>
              <a:gd name="T93" fmla="*/ 5217 h 11544"/>
              <a:gd name="T94" fmla="*/ 1281 w 16058"/>
              <a:gd name="T95" fmla="*/ 5706 h 11544"/>
              <a:gd name="T96" fmla="*/ 564 w 16058"/>
              <a:gd name="T97" fmla="*/ 6461 h 11544"/>
              <a:gd name="T98" fmla="*/ 118 w 16058"/>
              <a:gd name="T99" fmla="*/ 7414 h 11544"/>
              <a:gd name="T100" fmla="*/ 17 w 16058"/>
              <a:gd name="T101" fmla="*/ 8615 h 11544"/>
              <a:gd name="T102" fmla="*/ 557 w 16058"/>
              <a:gd name="T103" fmla="*/ 10106 h 11544"/>
              <a:gd name="T104" fmla="*/ 1707 w 16058"/>
              <a:gd name="T105" fmla="*/ 11150 h 11544"/>
              <a:gd name="T106" fmla="*/ 3262 w 16058"/>
              <a:gd name="T107" fmla="*/ 11543 h 11544"/>
              <a:gd name="T108" fmla="*/ 13589 w 16058"/>
              <a:gd name="T109" fmla="*/ 11315 h 11544"/>
              <a:gd name="T110" fmla="*/ 15080 w 16058"/>
              <a:gd name="T111" fmla="*/ 10310 h 11544"/>
              <a:gd name="T112" fmla="*/ 15940 w 16058"/>
              <a:gd name="T113" fmla="*/ 8720 h 11544"/>
              <a:gd name="T114" fmla="*/ 15965 w 16058"/>
              <a:gd name="T115" fmla="*/ 6945 h 11544"/>
              <a:gd name="T116" fmla="*/ 15283 w 16058"/>
              <a:gd name="T117" fmla="*/ 5493 h 11544"/>
              <a:gd name="T118" fmla="*/ 14075 w 16058"/>
              <a:gd name="T119" fmla="*/ 4467 h 1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058" h="11544">
                <a:moveTo>
                  <a:pt x="12294" y="10539"/>
                </a:moveTo>
                <a:lnTo>
                  <a:pt x="12294" y="10540"/>
                </a:lnTo>
                <a:lnTo>
                  <a:pt x="3262" y="10540"/>
                </a:lnTo>
                <a:lnTo>
                  <a:pt x="3145" y="10537"/>
                </a:lnTo>
                <a:lnTo>
                  <a:pt x="3031" y="10528"/>
                </a:lnTo>
                <a:lnTo>
                  <a:pt x="2919" y="10514"/>
                </a:lnTo>
                <a:lnTo>
                  <a:pt x="2807" y="10494"/>
                </a:lnTo>
                <a:lnTo>
                  <a:pt x="2698" y="10469"/>
                </a:lnTo>
                <a:lnTo>
                  <a:pt x="2591" y="10438"/>
                </a:lnTo>
                <a:lnTo>
                  <a:pt x="2486" y="10403"/>
                </a:lnTo>
                <a:lnTo>
                  <a:pt x="2384" y="10363"/>
                </a:lnTo>
                <a:lnTo>
                  <a:pt x="2284" y="10316"/>
                </a:lnTo>
                <a:lnTo>
                  <a:pt x="2187" y="10267"/>
                </a:lnTo>
                <a:lnTo>
                  <a:pt x="2092" y="10212"/>
                </a:lnTo>
                <a:lnTo>
                  <a:pt x="2000" y="10154"/>
                </a:lnTo>
                <a:lnTo>
                  <a:pt x="1912" y="10091"/>
                </a:lnTo>
                <a:lnTo>
                  <a:pt x="1827" y="10023"/>
                </a:lnTo>
                <a:lnTo>
                  <a:pt x="1744" y="9952"/>
                </a:lnTo>
                <a:lnTo>
                  <a:pt x="1666" y="9878"/>
                </a:lnTo>
                <a:lnTo>
                  <a:pt x="1591" y="9798"/>
                </a:lnTo>
                <a:lnTo>
                  <a:pt x="1520" y="9717"/>
                </a:lnTo>
                <a:lnTo>
                  <a:pt x="1453" y="9632"/>
                </a:lnTo>
                <a:lnTo>
                  <a:pt x="1390" y="9543"/>
                </a:lnTo>
                <a:lnTo>
                  <a:pt x="1331" y="9451"/>
                </a:lnTo>
                <a:lnTo>
                  <a:pt x="1277" y="9357"/>
                </a:lnTo>
                <a:lnTo>
                  <a:pt x="1226" y="9259"/>
                </a:lnTo>
                <a:lnTo>
                  <a:pt x="1181" y="9159"/>
                </a:lnTo>
                <a:lnTo>
                  <a:pt x="1141" y="9057"/>
                </a:lnTo>
                <a:lnTo>
                  <a:pt x="1105" y="8952"/>
                </a:lnTo>
                <a:lnTo>
                  <a:pt x="1075" y="8845"/>
                </a:lnTo>
                <a:lnTo>
                  <a:pt x="1050" y="8736"/>
                </a:lnTo>
                <a:lnTo>
                  <a:pt x="1030" y="8624"/>
                </a:lnTo>
                <a:lnTo>
                  <a:pt x="1016" y="8512"/>
                </a:lnTo>
                <a:lnTo>
                  <a:pt x="1007" y="8397"/>
                </a:lnTo>
                <a:lnTo>
                  <a:pt x="1004" y="8281"/>
                </a:lnTo>
                <a:lnTo>
                  <a:pt x="1005" y="8207"/>
                </a:lnTo>
                <a:lnTo>
                  <a:pt x="1009" y="8131"/>
                </a:lnTo>
                <a:lnTo>
                  <a:pt x="1015" y="8057"/>
                </a:lnTo>
                <a:lnTo>
                  <a:pt x="1024" y="7984"/>
                </a:lnTo>
                <a:lnTo>
                  <a:pt x="1034" y="7911"/>
                </a:lnTo>
                <a:lnTo>
                  <a:pt x="1048" y="7839"/>
                </a:lnTo>
                <a:lnTo>
                  <a:pt x="1063" y="7768"/>
                </a:lnTo>
                <a:lnTo>
                  <a:pt x="1081" y="7697"/>
                </a:lnTo>
                <a:lnTo>
                  <a:pt x="1101" y="7627"/>
                </a:lnTo>
                <a:lnTo>
                  <a:pt x="1123" y="7558"/>
                </a:lnTo>
                <a:lnTo>
                  <a:pt x="1148" y="7490"/>
                </a:lnTo>
                <a:lnTo>
                  <a:pt x="1175" y="7423"/>
                </a:lnTo>
                <a:lnTo>
                  <a:pt x="1203" y="7356"/>
                </a:lnTo>
                <a:lnTo>
                  <a:pt x="1235" y="7291"/>
                </a:lnTo>
                <a:lnTo>
                  <a:pt x="1269" y="7227"/>
                </a:lnTo>
                <a:lnTo>
                  <a:pt x="1304" y="7165"/>
                </a:lnTo>
                <a:lnTo>
                  <a:pt x="1341" y="7102"/>
                </a:lnTo>
                <a:lnTo>
                  <a:pt x="1381" y="7041"/>
                </a:lnTo>
                <a:lnTo>
                  <a:pt x="1422" y="6982"/>
                </a:lnTo>
                <a:lnTo>
                  <a:pt x="1465" y="6924"/>
                </a:lnTo>
                <a:lnTo>
                  <a:pt x="1511" y="6867"/>
                </a:lnTo>
                <a:lnTo>
                  <a:pt x="1559" y="6811"/>
                </a:lnTo>
                <a:lnTo>
                  <a:pt x="1608" y="6757"/>
                </a:lnTo>
                <a:lnTo>
                  <a:pt x="1659" y="6705"/>
                </a:lnTo>
                <a:lnTo>
                  <a:pt x="1712" y="6654"/>
                </a:lnTo>
                <a:lnTo>
                  <a:pt x="1767" y="6604"/>
                </a:lnTo>
                <a:lnTo>
                  <a:pt x="1825" y="6555"/>
                </a:lnTo>
                <a:lnTo>
                  <a:pt x="1883" y="6509"/>
                </a:lnTo>
                <a:lnTo>
                  <a:pt x="1943" y="6464"/>
                </a:lnTo>
                <a:lnTo>
                  <a:pt x="2005" y="6421"/>
                </a:lnTo>
                <a:lnTo>
                  <a:pt x="2069" y="6380"/>
                </a:lnTo>
                <a:lnTo>
                  <a:pt x="2135" y="6341"/>
                </a:lnTo>
                <a:lnTo>
                  <a:pt x="2198" y="6304"/>
                </a:lnTo>
                <a:lnTo>
                  <a:pt x="2256" y="6269"/>
                </a:lnTo>
                <a:lnTo>
                  <a:pt x="2311" y="6236"/>
                </a:lnTo>
                <a:lnTo>
                  <a:pt x="2364" y="6205"/>
                </a:lnTo>
                <a:lnTo>
                  <a:pt x="2412" y="6174"/>
                </a:lnTo>
                <a:lnTo>
                  <a:pt x="2456" y="6145"/>
                </a:lnTo>
                <a:lnTo>
                  <a:pt x="2498" y="6116"/>
                </a:lnTo>
                <a:lnTo>
                  <a:pt x="2535" y="6088"/>
                </a:lnTo>
                <a:lnTo>
                  <a:pt x="2570" y="6061"/>
                </a:lnTo>
                <a:lnTo>
                  <a:pt x="2601" y="6033"/>
                </a:lnTo>
                <a:lnTo>
                  <a:pt x="2629" y="6006"/>
                </a:lnTo>
                <a:lnTo>
                  <a:pt x="2655" y="5979"/>
                </a:lnTo>
                <a:lnTo>
                  <a:pt x="2677" y="5951"/>
                </a:lnTo>
                <a:lnTo>
                  <a:pt x="2696" y="5923"/>
                </a:lnTo>
                <a:lnTo>
                  <a:pt x="2712" y="5895"/>
                </a:lnTo>
                <a:lnTo>
                  <a:pt x="2725" y="5866"/>
                </a:lnTo>
                <a:lnTo>
                  <a:pt x="2735" y="5836"/>
                </a:lnTo>
                <a:lnTo>
                  <a:pt x="2742" y="5805"/>
                </a:lnTo>
                <a:lnTo>
                  <a:pt x="2747" y="5773"/>
                </a:lnTo>
                <a:lnTo>
                  <a:pt x="2748" y="5738"/>
                </a:lnTo>
                <a:lnTo>
                  <a:pt x="2748" y="5703"/>
                </a:lnTo>
                <a:lnTo>
                  <a:pt x="2744" y="5665"/>
                </a:lnTo>
                <a:lnTo>
                  <a:pt x="2739" y="5626"/>
                </a:lnTo>
                <a:lnTo>
                  <a:pt x="2730" y="5585"/>
                </a:lnTo>
                <a:lnTo>
                  <a:pt x="2720" y="5542"/>
                </a:lnTo>
                <a:lnTo>
                  <a:pt x="2707" y="5495"/>
                </a:lnTo>
                <a:lnTo>
                  <a:pt x="2691" y="5446"/>
                </a:lnTo>
                <a:lnTo>
                  <a:pt x="2674" y="5395"/>
                </a:lnTo>
                <a:lnTo>
                  <a:pt x="2654" y="5340"/>
                </a:lnTo>
                <a:lnTo>
                  <a:pt x="2632" y="5282"/>
                </a:lnTo>
                <a:lnTo>
                  <a:pt x="2607" y="5220"/>
                </a:lnTo>
                <a:lnTo>
                  <a:pt x="2581" y="5156"/>
                </a:lnTo>
                <a:lnTo>
                  <a:pt x="2564" y="5102"/>
                </a:lnTo>
                <a:lnTo>
                  <a:pt x="2549" y="5050"/>
                </a:lnTo>
                <a:lnTo>
                  <a:pt x="2537" y="5000"/>
                </a:lnTo>
                <a:lnTo>
                  <a:pt x="2527" y="4950"/>
                </a:lnTo>
                <a:lnTo>
                  <a:pt x="2523" y="4926"/>
                </a:lnTo>
                <a:lnTo>
                  <a:pt x="2519" y="4903"/>
                </a:lnTo>
                <a:lnTo>
                  <a:pt x="2516" y="4880"/>
                </a:lnTo>
                <a:lnTo>
                  <a:pt x="2514" y="4857"/>
                </a:lnTo>
                <a:lnTo>
                  <a:pt x="2512" y="4834"/>
                </a:lnTo>
                <a:lnTo>
                  <a:pt x="2510" y="4812"/>
                </a:lnTo>
                <a:lnTo>
                  <a:pt x="2509" y="4790"/>
                </a:lnTo>
                <a:lnTo>
                  <a:pt x="2509" y="4768"/>
                </a:lnTo>
                <a:lnTo>
                  <a:pt x="2511" y="4704"/>
                </a:lnTo>
                <a:lnTo>
                  <a:pt x="2516" y="4640"/>
                </a:lnTo>
                <a:lnTo>
                  <a:pt x="2524" y="4577"/>
                </a:lnTo>
                <a:lnTo>
                  <a:pt x="2535" y="4516"/>
                </a:lnTo>
                <a:lnTo>
                  <a:pt x="2549" y="4455"/>
                </a:lnTo>
                <a:lnTo>
                  <a:pt x="2565" y="4395"/>
                </a:lnTo>
                <a:lnTo>
                  <a:pt x="2585" y="4337"/>
                </a:lnTo>
                <a:lnTo>
                  <a:pt x="2608" y="4280"/>
                </a:lnTo>
                <a:lnTo>
                  <a:pt x="2634" y="4225"/>
                </a:lnTo>
                <a:lnTo>
                  <a:pt x="2661" y="4171"/>
                </a:lnTo>
                <a:lnTo>
                  <a:pt x="2691" y="4118"/>
                </a:lnTo>
                <a:lnTo>
                  <a:pt x="2724" y="4067"/>
                </a:lnTo>
                <a:lnTo>
                  <a:pt x="2759" y="4018"/>
                </a:lnTo>
                <a:lnTo>
                  <a:pt x="2796" y="3971"/>
                </a:lnTo>
                <a:lnTo>
                  <a:pt x="2835" y="3925"/>
                </a:lnTo>
                <a:lnTo>
                  <a:pt x="2877" y="3881"/>
                </a:lnTo>
                <a:lnTo>
                  <a:pt x="2921" y="3839"/>
                </a:lnTo>
                <a:lnTo>
                  <a:pt x="2966" y="3800"/>
                </a:lnTo>
                <a:lnTo>
                  <a:pt x="3014" y="3763"/>
                </a:lnTo>
                <a:lnTo>
                  <a:pt x="3063" y="3728"/>
                </a:lnTo>
                <a:lnTo>
                  <a:pt x="3113" y="3696"/>
                </a:lnTo>
                <a:lnTo>
                  <a:pt x="3166" y="3665"/>
                </a:lnTo>
                <a:lnTo>
                  <a:pt x="3221" y="3638"/>
                </a:lnTo>
                <a:lnTo>
                  <a:pt x="3276" y="3612"/>
                </a:lnTo>
                <a:lnTo>
                  <a:pt x="3333" y="3589"/>
                </a:lnTo>
                <a:lnTo>
                  <a:pt x="3391" y="3570"/>
                </a:lnTo>
                <a:lnTo>
                  <a:pt x="3450" y="3553"/>
                </a:lnTo>
                <a:lnTo>
                  <a:pt x="3512" y="3539"/>
                </a:lnTo>
                <a:lnTo>
                  <a:pt x="3573" y="3528"/>
                </a:lnTo>
                <a:lnTo>
                  <a:pt x="3636" y="3520"/>
                </a:lnTo>
                <a:lnTo>
                  <a:pt x="3699" y="3515"/>
                </a:lnTo>
                <a:lnTo>
                  <a:pt x="3764" y="3513"/>
                </a:lnTo>
                <a:lnTo>
                  <a:pt x="3779" y="3513"/>
                </a:lnTo>
                <a:lnTo>
                  <a:pt x="3821" y="3512"/>
                </a:lnTo>
                <a:lnTo>
                  <a:pt x="3851" y="3512"/>
                </a:lnTo>
                <a:lnTo>
                  <a:pt x="3886" y="3513"/>
                </a:lnTo>
                <a:lnTo>
                  <a:pt x="3927" y="3515"/>
                </a:lnTo>
                <a:lnTo>
                  <a:pt x="3972" y="3519"/>
                </a:lnTo>
                <a:lnTo>
                  <a:pt x="4022" y="3524"/>
                </a:lnTo>
                <a:lnTo>
                  <a:pt x="4074" y="3531"/>
                </a:lnTo>
                <a:lnTo>
                  <a:pt x="4130" y="3540"/>
                </a:lnTo>
                <a:lnTo>
                  <a:pt x="4189" y="3552"/>
                </a:lnTo>
                <a:lnTo>
                  <a:pt x="4219" y="3559"/>
                </a:lnTo>
                <a:lnTo>
                  <a:pt x="4250" y="3566"/>
                </a:lnTo>
                <a:lnTo>
                  <a:pt x="4281" y="3575"/>
                </a:lnTo>
                <a:lnTo>
                  <a:pt x="4314" y="3584"/>
                </a:lnTo>
                <a:lnTo>
                  <a:pt x="4345" y="3594"/>
                </a:lnTo>
                <a:lnTo>
                  <a:pt x="4378" y="3604"/>
                </a:lnTo>
                <a:lnTo>
                  <a:pt x="4410" y="3616"/>
                </a:lnTo>
                <a:lnTo>
                  <a:pt x="4443" y="3629"/>
                </a:lnTo>
                <a:lnTo>
                  <a:pt x="4495" y="3649"/>
                </a:lnTo>
                <a:lnTo>
                  <a:pt x="4544" y="3667"/>
                </a:lnTo>
                <a:lnTo>
                  <a:pt x="4592" y="3682"/>
                </a:lnTo>
                <a:lnTo>
                  <a:pt x="4636" y="3694"/>
                </a:lnTo>
                <a:lnTo>
                  <a:pt x="4678" y="3704"/>
                </a:lnTo>
                <a:lnTo>
                  <a:pt x="4717" y="3711"/>
                </a:lnTo>
                <a:lnTo>
                  <a:pt x="4754" y="3716"/>
                </a:lnTo>
                <a:lnTo>
                  <a:pt x="4789" y="3718"/>
                </a:lnTo>
                <a:lnTo>
                  <a:pt x="4822" y="3718"/>
                </a:lnTo>
                <a:lnTo>
                  <a:pt x="4855" y="3715"/>
                </a:lnTo>
                <a:lnTo>
                  <a:pt x="4884" y="3710"/>
                </a:lnTo>
                <a:lnTo>
                  <a:pt x="4912" y="3702"/>
                </a:lnTo>
                <a:lnTo>
                  <a:pt x="4939" y="3692"/>
                </a:lnTo>
                <a:lnTo>
                  <a:pt x="4964" y="3679"/>
                </a:lnTo>
                <a:lnTo>
                  <a:pt x="4989" y="3664"/>
                </a:lnTo>
                <a:lnTo>
                  <a:pt x="5012" y="3646"/>
                </a:lnTo>
                <a:lnTo>
                  <a:pt x="5034" y="3626"/>
                </a:lnTo>
                <a:lnTo>
                  <a:pt x="5056" y="3603"/>
                </a:lnTo>
                <a:lnTo>
                  <a:pt x="5077" y="3578"/>
                </a:lnTo>
                <a:lnTo>
                  <a:pt x="5097" y="3551"/>
                </a:lnTo>
                <a:lnTo>
                  <a:pt x="5117" y="3522"/>
                </a:lnTo>
                <a:lnTo>
                  <a:pt x="5138" y="3490"/>
                </a:lnTo>
                <a:lnTo>
                  <a:pt x="5158" y="3456"/>
                </a:lnTo>
                <a:lnTo>
                  <a:pt x="5177" y="3420"/>
                </a:lnTo>
                <a:lnTo>
                  <a:pt x="5197" y="3382"/>
                </a:lnTo>
                <a:lnTo>
                  <a:pt x="5218" y="3340"/>
                </a:lnTo>
                <a:lnTo>
                  <a:pt x="5238" y="3297"/>
                </a:lnTo>
                <a:lnTo>
                  <a:pt x="5260" y="3251"/>
                </a:lnTo>
                <a:lnTo>
                  <a:pt x="5304" y="3154"/>
                </a:lnTo>
                <a:lnTo>
                  <a:pt x="5353" y="3047"/>
                </a:lnTo>
                <a:lnTo>
                  <a:pt x="5409" y="2932"/>
                </a:lnTo>
                <a:lnTo>
                  <a:pt x="5469" y="2820"/>
                </a:lnTo>
                <a:lnTo>
                  <a:pt x="5532" y="2710"/>
                </a:lnTo>
                <a:lnTo>
                  <a:pt x="5599" y="2603"/>
                </a:lnTo>
                <a:lnTo>
                  <a:pt x="5669" y="2499"/>
                </a:lnTo>
                <a:lnTo>
                  <a:pt x="5744" y="2398"/>
                </a:lnTo>
                <a:lnTo>
                  <a:pt x="5821" y="2300"/>
                </a:lnTo>
                <a:lnTo>
                  <a:pt x="5902" y="2204"/>
                </a:lnTo>
                <a:lnTo>
                  <a:pt x="5986" y="2112"/>
                </a:lnTo>
                <a:lnTo>
                  <a:pt x="6072" y="2024"/>
                </a:lnTo>
                <a:lnTo>
                  <a:pt x="6161" y="1938"/>
                </a:lnTo>
                <a:lnTo>
                  <a:pt x="6255" y="1856"/>
                </a:lnTo>
                <a:lnTo>
                  <a:pt x="6349" y="1777"/>
                </a:lnTo>
                <a:lnTo>
                  <a:pt x="6447" y="1701"/>
                </a:lnTo>
                <a:lnTo>
                  <a:pt x="6547" y="1629"/>
                </a:lnTo>
                <a:lnTo>
                  <a:pt x="6650" y="1560"/>
                </a:lnTo>
                <a:lnTo>
                  <a:pt x="6754" y="1496"/>
                </a:lnTo>
                <a:lnTo>
                  <a:pt x="6862" y="1434"/>
                </a:lnTo>
                <a:lnTo>
                  <a:pt x="6970" y="1377"/>
                </a:lnTo>
                <a:lnTo>
                  <a:pt x="7082" y="1323"/>
                </a:lnTo>
                <a:lnTo>
                  <a:pt x="7195" y="1274"/>
                </a:lnTo>
                <a:lnTo>
                  <a:pt x="7309" y="1228"/>
                </a:lnTo>
                <a:lnTo>
                  <a:pt x="7426" y="1186"/>
                </a:lnTo>
                <a:lnTo>
                  <a:pt x="7543" y="1148"/>
                </a:lnTo>
                <a:lnTo>
                  <a:pt x="7663" y="1115"/>
                </a:lnTo>
                <a:lnTo>
                  <a:pt x="7784" y="1086"/>
                </a:lnTo>
                <a:lnTo>
                  <a:pt x="7906" y="1061"/>
                </a:lnTo>
                <a:lnTo>
                  <a:pt x="8029" y="1041"/>
                </a:lnTo>
                <a:lnTo>
                  <a:pt x="8153" y="1025"/>
                </a:lnTo>
                <a:lnTo>
                  <a:pt x="8278" y="1013"/>
                </a:lnTo>
                <a:lnTo>
                  <a:pt x="8404" y="1007"/>
                </a:lnTo>
                <a:lnTo>
                  <a:pt x="8531" y="1004"/>
                </a:lnTo>
                <a:lnTo>
                  <a:pt x="8699" y="1008"/>
                </a:lnTo>
                <a:lnTo>
                  <a:pt x="8866" y="1020"/>
                </a:lnTo>
                <a:lnTo>
                  <a:pt x="9030" y="1039"/>
                </a:lnTo>
                <a:lnTo>
                  <a:pt x="9192" y="1066"/>
                </a:lnTo>
                <a:lnTo>
                  <a:pt x="9351" y="1100"/>
                </a:lnTo>
                <a:lnTo>
                  <a:pt x="9507" y="1142"/>
                </a:lnTo>
                <a:lnTo>
                  <a:pt x="9661" y="1190"/>
                </a:lnTo>
                <a:lnTo>
                  <a:pt x="9811" y="1246"/>
                </a:lnTo>
                <a:lnTo>
                  <a:pt x="9959" y="1308"/>
                </a:lnTo>
                <a:lnTo>
                  <a:pt x="10102" y="1376"/>
                </a:lnTo>
                <a:lnTo>
                  <a:pt x="10242" y="1451"/>
                </a:lnTo>
                <a:lnTo>
                  <a:pt x="10378" y="1532"/>
                </a:lnTo>
                <a:lnTo>
                  <a:pt x="10510" y="1619"/>
                </a:lnTo>
                <a:lnTo>
                  <a:pt x="10638" y="1711"/>
                </a:lnTo>
                <a:lnTo>
                  <a:pt x="10761" y="1810"/>
                </a:lnTo>
                <a:lnTo>
                  <a:pt x="10880" y="1914"/>
                </a:lnTo>
                <a:lnTo>
                  <a:pt x="10994" y="2023"/>
                </a:lnTo>
                <a:lnTo>
                  <a:pt x="11103" y="2137"/>
                </a:lnTo>
                <a:lnTo>
                  <a:pt x="11207" y="2256"/>
                </a:lnTo>
                <a:lnTo>
                  <a:pt x="11306" y="2381"/>
                </a:lnTo>
                <a:lnTo>
                  <a:pt x="11398" y="2509"/>
                </a:lnTo>
                <a:lnTo>
                  <a:pt x="11486" y="2643"/>
                </a:lnTo>
                <a:lnTo>
                  <a:pt x="11568" y="2780"/>
                </a:lnTo>
                <a:lnTo>
                  <a:pt x="11643" y="2922"/>
                </a:lnTo>
                <a:lnTo>
                  <a:pt x="11712" y="3067"/>
                </a:lnTo>
                <a:lnTo>
                  <a:pt x="11775" y="3217"/>
                </a:lnTo>
                <a:lnTo>
                  <a:pt x="11831" y="3370"/>
                </a:lnTo>
                <a:lnTo>
                  <a:pt x="11880" y="3526"/>
                </a:lnTo>
                <a:lnTo>
                  <a:pt x="11922" y="3686"/>
                </a:lnTo>
                <a:lnTo>
                  <a:pt x="11957" y="3848"/>
                </a:lnTo>
                <a:lnTo>
                  <a:pt x="11985" y="4014"/>
                </a:lnTo>
                <a:lnTo>
                  <a:pt x="12005" y="4183"/>
                </a:lnTo>
                <a:lnTo>
                  <a:pt x="12016" y="4309"/>
                </a:lnTo>
                <a:lnTo>
                  <a:pt x="12027" y="4420"/>
                </a:lnTo>
                <a:lnTo>
                  <a:pt x="12032" y="4471"/>
                </a:lnTo>
                <a:lnTo>
                  <a:pt x="12038" y="4517"/>
                </a:lnTo>
                <a:lnTo>
                  <a:pt x="12046" y="4561"/>
                </a:lnTo>
                <a:lnTo>
                  <a:pt x="12053" y="4601"/>
                </a:lnTo>
                <a:lnTo>
                  <a:pt x="12061" y="4638"/>
                </a:lnTo>
                <a:lnTo>
                  <a:pt x="12070" y="4673"/>
                </a:lnTo>
                <a:lnTo>
                  <a:pt x="12081" y="4706"/>
                </a:lnTo>
                <a:lnTo>
                  <a:pt x="12092" y="4736"/>
                </a:lnTo>
                <a:lnTo>
                  <a:pt x="12105" y="4763"/>
                </a:lnTo>
                <a:lnTo>
                  <a:pt x="12119" y="4788"/>
                </a:lnTo>
                <a:lnTo>
                  <a:pt x="12135" y="4812"/>
                </a:lnTo>
                <a:lnTo>
                  <a:pt x="12153" y="4833"/>
                </a:lnTo>
                <a:lnTo>
                  <a:pt x="12173" y="4853"/>
                </a:lnTo>
                <a:lnTo>
                  <a:pt x="12195" y="4872"/>
                </a:lnTo>
                <a:lnTo>
                  <a:pt x="12220" y="4889"/>
                </a:lnTo>
                <a:lnTo>
                  <a:pt x="12247" y="4905"/>
                </a:lnTo>
                <a:lnTo>
                  <a:pt x="12276" y="4920"/>
                </a:lnTo>
                <a:lnTo>
                  <a:pt x="12308" y="4935"/>
                </a:lnTo>
                <a:lnTo>
                  <a:pt x="12344" y="4949"/>
                </a:lnTo>
                <a:lnTo>
                  <a:pt x="12383" y="4962"/>
                </a:lnTo>
                <a:lnTo>
                  <a:pt x="12424" y="4976"/>
                </a:lnTo>
                <a:lnTo>
                  <a:pt x="12468" y="4989"/>
                </a:lnTo>
                <a:lnTo>
                  <a:pt x="12517" y="5002"/>
                </a:lnTo>
                <a:lnTo>
                  <a:pt x="12568" y="5015"/>
                </a:lnTo>
                <a:lnTo>
                  <a:pt x="12684" y="5043"/>
                </a:lnTo>
                <a:lnTo>
                  <a:pt x="12816" y="5073"/>
                </a:lnTo>
                <a:lnTo>
                  <a:pt x="12937" y="5099"/>
                </a:lnTo>
                <a:lnTo>
                  <a:pt x="13055" y="5129"/>
                </a:lnTo>
                <a:lnTo>
                  <a:pt x="13171" y="5165"/>
                </a:lnTo>
                <a:lnTo>
                  <a:pt x="13285" y="5206"/>
                </a:lnTo>
                <a:lnTo>
                  <a:pt x="13395" y="5252"/>
                </a:lnTo>
                <a:lnTo>
                  <a:pt x="13505" y="5302"/>
                </a:lnTo>
                <a:lnTo>
                  <a:pt x="13610" y="5356"/>
                </a:lnTo>
                <a:lnTo>
                  <a:pt x="13714" y="5415"/>
                </a:lnTo>
                <a:lnTo>
                  <a:pt x="13813" y="5477"/>
                </a:lnTo>
                <a:lnTo>
                  <a:pt x="13910" y="5545"/>
                </a:lnTo>
                <a:lnTo>
                  <a:pt x="14004" y="5615"/>
                </a:lnTo>
                <a:lnTo>
                  <a:pt x="14095" y="5690"/>
                </a:lnTo>
                <a:lnTo>
                  <a:pt x="14181" y="5768"/>
                </a:lnTo>
                <a:lnTo>
                  <a:pt x="14266" y="5850"/>
                </a:lnTo>
                <a:lnTo>
                  <a:pt x="14346" y="5935"/>
                </a:lnTo>
                <a:lnTo>
                  <a:pt x="14422" y="6024"/>
                </a:lnTo>
                <a:lnTo>
                  <a:pt x="14494" y="6116"/>
                </a:lnTo>
                <a:lnTo>
                  <a:pt x="14564" y="6210"/>
                </a:lnTo>
                <a:lnTo>
                  <a:pt x="14628" y="6307"/>
                </a:lnTo>
                <a:lnTo>
                  <a:pt x="14689" y="6408"/>
                </a:lnTo>
                <a:lnTo>
                  <a:pt x="14745" y="6511"/>
                </a:lnTo>
                <a:lnTo>
                  <a:pt x="14796" y="6617"/>
                </a:lnTo>
                <a:lnTo>
                  <a:pt x="14845" y="6724"/>
                </a:lnTo>
                <a:lnTo>
                  <a:pt x="14888" y="6834"/>
                </a:lnTo>
                <a:lnTo>
                  <a:pt x="14926" y="6947"/>
                </a:lnTo>
                <a:lnTo>
                  <a:pt x="14959" y="7060"/>
                </a:lnTo>
                <a:lnTo>
                  <a:pt x="14988" y="7177"/>
                </a:lnTo>
                <a:lnTo>
                  <a:pt x="15012" y="7294"/>
                </a:lnTo>
                <a:lnTo>
                  <a:pt x="15030" y="7414"/>
                </a:lnTo>
                <a:lnTo>
                  <a:pt x="15044" y="7534"/>
                </a:lnTo>
                <a:lnTo>
                  <a:pt x="15052" y="7656"/>
                </a:lnTo>
                <a:lnTo>
                  <a:pt x="15055" y="7779"/>
                </a:lnTo>
                <a:lnTo>
                  <a:pt x="15051" y="7922"/>
                </a:lnTo>
                <a:lnTo>
                  <a:pt x="15040" y="8061"/>
                </a:lnTo>
                <a:lnTo>
                  <a:pt x="15023" y="8199"/>
                </a:lnTo>
                <a:lnTo>
                  <a:pt x="14999" y="8335"/>
                </a:lnTo>
                <a:lnTo>
                  <a:pt x="14968" y="8469"/>
                </a:lnTo>
                <a:lnTo>
                  <a:pt x="14931" y="8599"/>
                </a:lnTo>
                <a:lnTo>
                  <a:pt x="14887" y="8728"/>
                </a:lnTo>
                <a:lnTo>
                  <a:pt x="14838" y="8853"/>
                </a:lnTo>
                <a:lnTo>
                  <a:pt x="14782" y="8975"/>
                </a:lnTo>
                <a:lnTo>
                  <a:pt x="14721" y="9094"/>
                </a:lnTo>
                <a:lnTo>
                  <a:pt x="14655" y="9209"/>
                </a:lnTo>
                <a:lnTo>
                  <a:pt x="14583" y="9322"/>
                </a:lnTo>
                <a:lnTo>
                  <a:pt x="14505" y="9430"/>
                </a:lnTo>
                <a:lnTo>
                  <a:pt x="14424" y="9535"/>
                </a:lnTo>
                <a:lnTo>
                  <a:pt x="14337" y="9634"/>
                </a:lnTo>
                <a:lnTo>
                  <a:pt x="14245" y="9730"/>
                </a:lnTo>
                <a:lnTo>
                  <a:pt x="14150" y="9822"/>
                </a:lnTo>
                <a:lnTo>
                  <a:pt x="14050" y="9909"/>
                </a:lnTo>
                <a:lnTo>
                  <a:pt x="13945" y="9990"/>
                </a:lnTo>
                <a:lnTo>
                  <a:pt x="13837" y="10068"/>
                </a:lnTo>
                <a:lnTo>
                  <a:pt x="13725" y="10140"/>
                </a:lnTo>
                <a:lnTo>
                  <a:pt x="13609" y="10206"/>
                </a:lnTo>
                <a:lnTo>
                  <a:pt x="13491" y="10267"/>
                </a:lnTo>
                <a:lnTo>
                  <a:pt x="13368" y="10322"/>
                </a:lnTo>
                <a:lnTo>
                  <a:pt x="13243" y="10372"/>
                </a:lnTo>
                <a:lnTo>
                  <a:pt x="13114" y="10416"/>
                </a:lnTo>
                <a:lnTo>
                  <a:pt x="12984" y="10453"/>
                </a:lnTo>
                <a:lnTo>
                  <a:pt x="12850" y="10484"/>
                </a:lnTo>
                <a:lnTo>
                  <a:pt x="12715" y="10508"/>
                </a:lnTo>
                <a:lnTo>
                  <a:pt x="12576" y="10525"/>
                </a:lnTo>
                <a:lnTo>
                  <a:pt x="12437" y="10536"/>
                </a:lnTo>
                <a:lnTo>
                  <a:pt x="12294" y="10539"/>
                </a:lnTo>
                <a:close/>
                <a:moveTo>
                  <a:pt x="13004" y="4087"/>
                </a:moveTo>
                <a:lnTo>
                  <a:pt x="12979" y="3874"/>
                </a:lnTo>
                <a:lnTo>
                  <a:pt x="12944" y="3664"/>
                </a:lnTo>
                <a:lnTo>
                  <a:pt x="12899" y="3457"/>
                </a:lnTo>
                <a:lnTo>
                  <a:pt x="12845" y="3254"/>
                </a:lnTo>
                <a:lnTo>
                  <a:pt x="12782" y="3054"/>
                </a:lnTo>
                <a:lnTo>
                  <a:pt x="12711" y="2860"/>
                </a:lnTo>
                <a:lnTo>
                  <a:pt x="12631" y="2669"/>
                </a:lnTo>
                <a:lnTo>
                  <a:pt x="12542" y="2482"/>
                </a:lnTo>
                <a:lnTo>
                  <a:pt x="12446" y="2301"/>
                </a:lnTo>
                <a:lnTo>
                  <a:pt x="12343" y="2124"/>
                </a:lnTo>
                <a:lnTo>
                  <a:pt x="12230" y="1953"/>
                </a:lnTo>
                <a:lnTo>
                  <a:pt x="12111" y="1788"/>
                </a:lnTo>
                <a:lnTo>
                  <a:pt x="11985" y="1628"/>
                </a:lnTo>
                <a:lnTo>
                  <a:pt x="11852" y="1473"/>
                </a:lnTo>
                <a:lnTo>
                  <a:pt x="11711" y="1326"/>
                </a:lnTo>
                <a:lnTo>
                  <a:pt x="11566" y="1184"/>
                </a:lnTo>
                <a:lnTo>
                  <a:pt x="11413" y="1050"/>
                </a:lnTo>
                <a:lnTo>
                  <a:pt x="11254" y="922"/>
                </a:lnTo>
                <a:lnTo>
                  <a:pt x="11090" y="802"/>
                </a:lnTo>
                <a:lnTo>
                  <a:pt x="10919" y="690"/>
                </a:lnTo>
                <a:lnTo>
                  <a:pt x="10745" y="584"/>
                </a:lnTo>
                <a:lnTo>
                  <a:pt x="10564" y="487"/>
                </a:lnTo>
                <a:lnTo>
                  <a:pt x="10378" y="397"/>
                </a:lnTo>
                <a:lnTo>
                  <a:pt x="10189" y="316"/>
                </a:lnTo>
                <a:lnTo>
                  <a:pt x="9995" y="244"/>
                </a:lnTo>
                <a:lnTo>
                  <a:pt x="9796" y="181"/>
                </a:lnTo>
                <a:lnTo>
                  <a:pt x="9594" y="126"/>
                </a:lnTo>
                <a:lnTo>
                  <a:pt x="9388" y="81"/>
                </a:lnTo>
                <a:lnTo>
                  <a:pt x="9178" y="46"/>
                </a:lnTo>
                <a:lnTo>
                  <a:pt x="8965" y="21"/>
                </a:lnTo>
                <a:lnTo>
                  <a:pt x="8750" y="5"/>
                </a:lnTo>
                <a:lnTo>
                  <a:pt x="8531" y="0"/>
                </a:lnTo>
                <a:lnTo>
                  <a:pt x="8361" y="3"/>
                </a:lnTo>
                <a:lnTo>
                  <a:pt x="8194" y="12"/>
                </a:lnTo>
                <a:lnTo>
                  <a:pt x="8027" y="28"/>
                </a:lnTo>
                <a:lnTo>
                  <a:pt x="7863" y="49"/>
                </a:lnTo>
                <a:lnTo>
                  <a:pt x="7701" y="76"/>
                </a:lnTo>
                <a:lnTo>
                  <a:pt x="7540" y="109"/>
                </a:lnTo>
                <a:lnTo>
                  <a:pt x="7383" y="149"/>
                </a:lnTo>
                <a:lnTo>
                  <a:pt x="7227" y="193"/>
                </a:lnTo>
                <a:lnTo>
                  <a:pt x="7074" y="242"/>
                </a:lnTo>
                <a:lnTo>
                  <a:pt x="6922" y="297"/>
                </a:lnTo>
                <a:lnTo>
                  <a:pt x="6773" y="357"/>
                </a:lnTo>
                <a:lnTo>
                  <a:pt x="6628" y="423"/>
                </a:lnTo>
                <a:lnTo>
                  <a:pt x="6485" y="493"/>
                </a:lnTo>
                <a:lnTo>
                  <a:pt x="6345" y="568"/>
                </a:lnTo>
                <a:lnTo>
                  <a:pt x="6208" y="648"/>
                </a:lnTo>
                <a:lnTo>
                  <a:pt x="6075" y="733"/>
                </a:lnTo>
                <a:lnTo>
                  <a:pt x="5943" y="821"/>
                </a:lnTo>
                <a:lnTo>
                  <a:pt x="5817" y="915"/>
                </a:lnTo>
                <a:lnTo>
                  <a:pt x="5693" y="1013"/>
                </a:lnTo>
                <a:lnTo>
                  <a:pt x="5572" y="1115"/>
                </a:lnTo>
                <a:lnTo>
                  <a:pt x="5456" y="1221"/>
                </a:lnTo>
                <a:lnTo>
                  <a:pt x="5342" y="1331"/>
                </a:lnTo>
                <a:lnTo>
                  <a:pt x="5234" y="1444"/>
                </a:lnTo>
                <a:lnTo>
                  <a:pt x="5129" y="1562"/>
                </a:lnTo>
                <a:lnTo>
                  <a:pt x="5027" y="1683"/>
                </a:lnTo>
                <a:lnTo>
                  <a:pt x="4931" y="1809"/>
                </a:lnTo>
                <a:lnTo>
                  <a:pt x="4837" y="1936"/>
                </a:lnTo>
                <a:lnTo>
                  <a:pt x="4750" y="2068"/>
                </a:lnTo>
                <a:lnTo>
                  <a:pt x="4666" y="2203"/>
                </a:lnTo>
                <a:lnTo>
                  <a:pt x="4587" y="2341"/>
                </a:lnTo>
                <a:lnTo>
                  <a:pt x="4512" y="2481"/>
                </a:lnTo>
                <a:lnTo>
                  <a:pt x="4443" y="2625"/>
                </a:lnTo>
                <a:lnTo>
                  <a:pt x="4402" y="2613"/>
                </a:lnTo>
                <a:lnTo>
                  <a:pt x="4362" y="2601"/>
                </a:lnTo>
                <a:lnTo>
                  <a:pt x="4321" y="2589"/>
                </a:lnTo>
                <a:lnTo>
                  <a:pt x="4279" y="2579"/>
                </a:lnTo>
                <a:lnTo>
                  <a:pt x="4237" y="2568"/>
                </a:lnTo>
                <a:lnTo>
                  <a:pt x="4196" y="2559"/>
                </a:lnTo>
                <a:lnTo>
                  <a:pt x="4154" y="2549"/>
                </a:lnTo>
                <a:lnTo>
                  <a:pt x="4112" y="2541"/>
                </a:lnTo>
                <a:lnTo>
                  <a:pt x="4070" y="2534"/>
                </a:lnTo>
                <a:lnTo>
                  <a:pt x="4027" y="2528"/>
                </a:lnTo>
                <a:lnTo>
                  <a:pt x="3983" y="2522"/>
                </a:lnTo>
                <a:lnTo>
                  <a:pt x="3940" y="2518"/>
                </a:lnTo>
                <a:lnTo>
                  <a:pt x="3896" y="2514"/>
                </a:lnTo>
                <a:lnTo>
                  <a:pt x="3853" y="2511"/>
                </a:lnTo>
                <a:lnTo>
                  <a:pt x="3809" y="2510"/>
                </a:lnTo>
                <a:lnTo>
                  <a:pt x="3764" y="2509"/>
                </a:lnTo>
                <a:lnTo>
                  <a:pt x="3647" y="2512"/>
                </a:lnTo>
                <a:lnTo>
                  <a:pt x="3533" y="2521"/>
                </a:lnTo>
                <a:lnTo>
                  <a:pt x="3420" y="2535"/>
                </a:lnTo>
                <a:lnTo>
                  <a:pt x="3309" y="2556"/>
                </a:lnTo>
                <a:lnTo>
                  <a:pt x="3200" y="2581"/>
                </a:lnTo>
                <a:lnTo>
                  <a:pt x="3092" y="2611"/>
                </a:lnTo>
                <a:lnTo>
                  <a:pt x="2988" y="2647"/>
                </a:lnTo>
                <a:lnTo>
                  <a:pt x="2884" y="2687"/>
                </a:lnTo>
                <a:lnTo>
                  <a:pt x="2785" y="2732"/>
                </a:lnTo>
                <a:lnTo>
                  <a:pt x="2688" y="2782"/>
                </a:lnTo>
                <a:lnTo>
                  <a:pt x="2593" y="2837"/>
                </a:lnTo>
                <a:lnTo>
                  <a:pt x="2501" y="2896"/>
                </a:lnTo>
                <a:lnTo>
                  <a:pt x="2413" y="2958"/>
                </a:lnTo>
                <a:lnTo>
                  <a:pt x="2327" y="3025"/>
                </a:lnTo>
                <a:lnTo>
                  <a:pt x="2245" y="3097"/>
                </a:lnTo>
                <a:lnTo>
                  <a:pt x="2167" y="3172"/>
                </a:lnTo>
                <a:lnTo>
                  <a:pt x="2093" y="3250"/>
                </a:lnTo>
                <a:lnTo>
                  <a:pt x="2021" y="3331"/>
                </a:lnTo>
                <a:lnTo>
                  <a:pt x="1954" y="3417"/>
                </a:lnTo>
                <a:lnTo>
                  <a:pt x="1891" y="3506"/>
                </a:lnTo>
                <a:lnTo>
                  <a:pt x="1833" y="3597"/>
                </a:lnTo>
                <a:lnTo>
                  <a:pt x="1778" y="3692"/>
                </a:lnTo>
                <a:lnTo>
                  <a:pt x="1728" y="3789"/>
                </a:lnTo>
                <a:lnTo>
                  <a:pt x="1683" y="3889"/>
                </a:lnTo>
                <a:lnTo>
                  <a:pt x="1643" y="3992"/>
                </a:lnTo>
                <a:lnTo>
                  <a:pt x="1607" y="4097"/>
                </a:lnTo>
                <a:lnTo>
                  <a:pt x="1577" y="4204"/>
                </a:lnTo>
                <a:lnTo>
                  <a:pt x="1552" y="4313"/>
                </a:lnTo>
                <a:lnTo>
                  <a:pt x="1532" y="4424"/>
                </a:lnTo>
                <a:lnTo>
                  <a:pt x="1517" y="4537"/>
                </a:lnTo>
                <a:lnTo>
                  <a:pt x="1508" y="4652"/>
                </a:lnTo>
                <a:lnTo>
                  <a:pt x="1505" y="4768"/>
                </a:lnTo>
                <a:lnTo>
                  <a:pt x="1506" y="4815"/>
                </a:lnTo>
                <a:lnTo>
                  <a:pt x="1507" y="4860"/>
                </a:lnTo>
                <a:lnTo>
                  <a:pt x="1510" y="4906"/>
                </a:lnTo>
                <a:lnTo>
                  <a:pt x="1514" y="4951"/>
                </a:lnTo>
                <a:lnTo>
                  <a:pt x="1519" y="4997"/>
                </a:lnTo>
                <a:lnTo>
                  <a:pt x="1526" y="5042"/>
                </a:lnTo>
                <a:lnTo>
                  <a:pt x="1532" y="5086"/>
                </a:lnTo>
                <a:lnTo>
                  <a:pt x="1540" y="5130"/>
                </a:lnTo>
                <a:lnTo>
                  <a:pt x="1548" y="5174"/>
                </a:lnTo>
                <a:lnTo>
                  <a:pt x="1558" y="5217"/>
                </a:lnTo>
                <a:lnTo>
                  <a:pt x="1568" y="5261"/>
                </a:lnTo>
                <a:lnTo>
                  <a:pt x="1579" y="5304"/>
                </a:lnTo>
                <a:lnTo>
                  <a:pt x="1590" y="5347"/>
                </a:lnTo>
                <a:lnTo>
                  <a:pt x="1603" y="5389"/>
                </a:lnTo>
                <a:lnTo>
                  <a:pt x="1616" y="5431"/>
                </a:lnTo>
                <a:lnTo>
                  <a:pt x="1629" y="5473"/>
                </a:lnTo>
                <a:lnTo>
                  <a:pt x="1539" y="5528"/>
                </a:lnTo>
                <a:lnTo>
                  <a:pt x="1451" y="5585"/>
                </a:lnTo>
                <a:lnTo>
                  <a:pt x="1365" y="5644"/>
                </a:lnTo>
                <a:lnTo>
                  <a:pt x="1281" y="5706"/>
                </a:lnTo>
                <a:lnTo>
                  <a:pt x="1198" y="5771"/>
                </a:lnTo>
                <a:lnTo>
                  <a:pt x="1118" y="5839"/>
                </a:lnTo>
                <a:lnTo>
                  <a:pt x="1041" y="5909"/>
                </a:lnTo>
                <a:lnTo>
                  <a:pt x="965" y="5981"/>
                </a:lnTo>
                <a:lnTo>
                  <a:pt x="892" y="6056"/>
                </a:lnTo>
                <a:lnTo>
                  <a:pt x="821" y="6133"/>
                </a:lnTo>
                <a:lnTo>
                  <a:pt x="753" y="6211"/>
                </a:lnTo>
                <a:lnTo>
                  <a:pt x="687" y="6292"/>
                </a:lnTo>
                <a:lnTo>
                  <a:pt x="624" y="6376"/>
                </a:lnTo>
                <a:lnTo>
                  <a:pt x="564" y="6461"/>
                </a:lnTo>
                <a:lnTo>
                  <a:pt x="506" y="6548"/>
                </a:lnTo>
                <a:lnTo>
                  <a:pt x="451" y="6638"/>
                </a:lnTo>
                <a:lnTo>
                  <a:pt x="398" y="6729"/>
                </a:lnTo>
                <a:lnTo>
                  <a:pt x="349" y="6821"/>
                </a:lnTo>
                <a:lnTo>
                  <a:pt x="303" y="6917"/>
                </a:lnTo>
                <a:lnTo>
                  <a:pt x="260" y="7013"/>
                </a:lnTo>
                <a:lnTo>
                  <a:pt x="220" y="7110"/>
                </a:lnTo>
                <a:lnTo>
                  <a:pt x="183" y="7210"/>
                </a:lnTo>
                <a:lnTo>
                  <a:pt x="149" y="7311"/>
                </a:lnTo>
                <a:lnTo>
                  <a:pt x="118" y="7414"/>
                </a:lnTo>
                <a:lnTo>
                  <a:pt x="91" y="7518"/>
                </a:lnTo>
                <a:lnTo>
                  <a:pt x="67" y="7623"/>
                </a:lnTo>
                <a:lnTo>
                  <a:pt x="47" y="7730"/>
                </a:lnTo>
                <a:lnTo>
                  <a:pt x="30" y="7838"/>
                </a:lnTo>
                <a:lnTo>
                  <a:pt x="17" y="7948"/>
                </a:lnTo>
                <a:lnTo>
                  <a:pt x="8" y="8057"/>
                </a:lnTo>
                <a:lnTo>
                  <a:pt x="2" y="8168"/>
                </a:lnTo>
                <a:lnTo>
                  <a:pt x="0" y="8281"/>
                </a:lnTo>
                <a:lnTo>
                  <a:pt x="4" y="8449"/>
                </a:lnTo>
                <a:lnTo>
                  <a:pt x="17" y="8615"/>
                </a:lnTo>
                <a:lnTo>
                  <a:pt x="37" y="8778"/>
                </a:lnTo>
                <a:lnTo>
                  <a:pt x="66" y="8938"/>
                </a:lnTo>
                <a:lnTo>
                  <a:pt x="102" y="9097"/>
                </a:lnTo>
                <a:lnTo>
                  <a:pt x="147" y="9251"/>
                </a:lnTo>
                <a:lnTo>
                  <a:pt x="198" y="9403"/>
                </a:lnTo>
                <a:lnTo>
                  <a:pt x="256" y="9551"/>
                </a:lnTo>
                <a:lnTo>
                  <a:pt x="322" y="9695"/>
                </a:lnTo>
                <a:lnTo>
                  <a:pt x="393" y="9837"/>
                </a:lnTo>
                <a:lnTo>
                  <a:pt x="473" y="9973"/>
                </a:lnTo>
                <a:lnTo>
                  <a:pt x="557" y="10106"/>
                </a:lnTo>
                <a:lnTo>
                  <a:pt x="648" y="10233"/>
                </a:lnTo>
                <a:lnTo>
                  <a:pt x="745" y="10357"/>
                </a:lnTo>
                <a:lnTo>
                  <a:pt x="847" y="10475"/>
                </a:lnTo>
                <a:lnTo>
                  <a:pt x="955" y="10588"/>
                </a:lnTo>
                <a:lnTo>
                  <a:pt x="1069" y="10696"/>
                </a:lnTo>
                <a:lnTo>
                  <a:pt x="1187" y="10798"/>
                </a:lnTo>
                <a:lnTo>
                  <a:pt x="1310" y="10896"/>
                </a:lnTo>
                <a:lnTo>
                  <a:pt x="1438" y="10986"/>
                </a:lnTo>
                <a:lnTo>
                  <a:pt x="1571" y="11071"/>
                </a:lnTo>
                <a:lnTo>
                  <a:pt x="1707" y="11150"/>
                </a:lnTo>
                <a:lnTo>
                  <a:pt x="1848" y="11222"/>
                </a:lnTo>
                <a:lnTo>
                  <a:pt x="1992" y="11287"/>
                </a:lnTo>
                <a:lnTo>
                  <a:pt x="2141" y="11345"/>
                </a:lnTo>
                <a:lnTo>
                  <a:pt x="2292" y="11396"/>
                </a:lnTo>
                <a:lnTo>
                  <a:pt x="2447" y="11441"/>
                </a:lnTo>
                <a:lnTo>
                  <a:pt x="2604" y="11478"/>
                </a:lnTo>
                <a:lnTo>
                  <a:pt x="2765" y="11506"/>
                </a:lnTo>
                <a:lnTo>
                  <a:pt x="2929" y="11527"/>
                </a:lnTo>
                <a:lnTo>
                  <a:pt x="3094" y="11539"/>
                </a:lnTo>
                <a:lnTo>
                  <a:pt x="3262" y="11543"/>
                </a:lnTo>
                <a:lnTo>
                  <a:pt x="3262" y="11544"/>
                </a:lnTo>
                <a:lnTo>
                  <a:pt x="12294" y="11544"/>
                </a:lnTo>
                <a:lnTo>
                  <a:pt x="12294" y="11543"/>
                </a:lnTo>
                <a:lnTo>
                  <a:pt x="12488" y="11539"/>
                </a:lnTo>
                <a:lnTo>
                  <a:pt x="12680" y="11524"/>
                </a:lnTo>
                <a:lnTo>
                  <a:pt x="12867" y="11500"/>
                </a:lnTo>
                <a:lnTo>
                  <a:pt x="13053" y="11467"/>
                </a:lnTo>
                <a:lnTo>
                  <a:pt x="13236" y="11425"/>
                </a:lnTo>
                <a:lnTo>
                  <a:pt x="13414" y="11374"/>
                </a:lnTo>
                <a:lnTo>
                  <a:pt x="13589" y="11315"/>
                </a:lnTo>
                <a:lnTo>
                  <a:pt x="13760" y="11248"/>
                </a:lnTo>
                <a:lnTo>
                  <a:pt x="13926" y="11173"/>
                </a:lnTo>
                <a:lnTo>
                  <a:pt x="14089" y="11089"/>
                </a:lnTo>
                <a:lnTo>
                  <a:pt x="14246" y="10999"/>
                </a:lnTo>
                <a:lnTo>
                  <a:pt x="14399" y="10901"/>
                </a:lnTo>
                <a:lnTo>
                  <a:pt x="14547" y="10796"/>
                </a:lnTo>
                <a:lnTo>
                  <a:pt x="14689" y="10684"/>
                </a:lnTo>
                <a:lnTo>
                  <a:pt x="14826" y="10565"/>
                </a:lnTo>
                <a:lnTo>
                  <a:pt x="14956" y="10441"/>
                </a:lnTo>
                <a:lnTo>
                  <a:pt x="15080" y="10310"/>
                </a:lnTo>
                <a:lnTo>
                  <a:pt x="15199" y="10174"/>
                </a:lnTo>
                <a:lnTo>
                  <a:pt x="15310" y="10031"/>
                </a:lnTo>
                <a:lnTo>
                  <a:pt x="15416" y="9884"/>
                </a:lnTo>
                <a:lnTo>
                  <a:pt x="15513" y="9731"/>
                </a:lnTo>
                <a:lnTo>
                  <a:pt x="15604" y="9574"/>
                </a:lnTo>
                <a:lnTo>
                  <a:pt x="15687" y="9411"/>
                </a:lnTo>
                <a:lnTo>
                  <a:pt x="15762" y="9244"/>
                </a:lnTo>
                <a:lnTo>
                  <a:pt x="15830" y="9074"/>
                </a:lnTo>
                <a:lnTo>
                  <a:pt x="15888" y="8899"/>
                </a:lnTo>
                <a:lnTo>
                  <a:pt x="15940" y="8720"/>
                </a:lnTo>
                <a:lnTo>
                  <a:pt x="15982" y="8538"/>
                </a:lnTo>
                <a:lnTo>
                  <a:pt x="16015" y="8352"/>
                </a:lnTo>
                <a:lnTo>
                  <a:pt x="16039" y="8164"/>
                </a:lnTo>
                <a:lnTo>
                  <a:pt x="16053" y="7973"/>
                </a:lnTo>
                <a:lnTo>
                  <a:pt x="16058" y="7779"/>
                </a:lnTo>
                <a:lnTo>
                  <a:pt x="16054" y="7608"/>
                </a:lnTo>
                <a:lnTo>
                  <a:pt x="16043" y="7439"/>
                </a:lnTo>
                <a:lnTo>
                  <a:pt x="16024" y="7272"/>
                </a:lnTo>
                <a:lnTo>
                  <a:pt x="15998" y="7107"/>
                </a:lnTo>
                <a:lnTo>
                  <a:pt x="15965" y="6945"/>
                </a:lnTo>
                <a:lnTo>
                  <a:pt x="15926" y="6785"/>
                </a:lnTo>
                <a:lnTo>
                  <a:pt x="15878" y="6629"/>
                </a:lnTo>
                <a:lnTo>
                  <a:pt x="15825" y="6475"/>
                </a:lnTo>
                <a:lnTo>
                  <a:pt x="15766" y="6324"/>
                </a:lnTo>
                <a:lnTo>
                  <a:pt x="15700" y="6176"/>
                </a:lnTo>
                <a:lnTo>
                  <a:pt x="15628" y="6032"/>
                </a:lnTo>
                <a:lnTo>
                  <a:pt x="15550" y="5892"/>
                </a:lnTo>
                <a:lnTo>
                  <a:pt x="15467" y="5755"/>
                </a:lnTo>
                <a:lnTo>
                  <a:pt x="15378" y="5623"/>
                </a:lnTo>
                <a:lnTo>
                  <a:pt x="15283" y="5493"/>
                </a:lnTo>
                <a:lnTo>
                  <a:pt x="15183" y="5369"/>
                </a:lnTo>
                <a:lnTo>
                  <a:pt x="15078" y="5250"/>
                </a:lnTo>
                <a:lnTo>
                  <a:pt x="14968" y="5134"/>
                </a:lnTo>
                <a:lnTo>
                  <a:pt x="14854" y="5023"/>
                </a:lnTo>
                <a:lnTo>
                  <a:pt x="14734" y="4917"/>
                </a:lnTo>
                <a:lnTo>
                  <a:pt x="14611" y="4817"/>
                </a:lnTo>
                <a:lnTo>
                  <a:pt x="14483" y="4721"/>
                </a:lnTo>
                <a:lnTo>
                  <a:pt x="14351" y="4630"/>
                </a:lnTo>
                <a:lnTo>
                  <a:pt x="14215" y="4546"/>
                </a:lnTo>
                <a:lnTo>
                  <a:pt x="14075" y="4467"/>
                </a:lnTo>
                <a:lnTo>
                  <a:pt x="13931" y="4394"/>
                </a:lnTo>
                <a:lnTo>
                  <a:pt x="13785" y="4327"/>
                </a:lnTo>
                <a:lnTo>
                  <a:pt x="13634" y="4266"/>
                </a:lnTo>
                <a:lnTo>
                  <a:pt x="13482" y="4212"/>
                </a:lnTo>
                <a:lnTo>
                  <a:pt x="13325" y="4164"/>
                </a:lnTo>
                <a:lnTo>
                  <a:pt x="13166" y="4121"/>
                </a:lnTo>
                <a:lnTo>
                  <a:pt x="13004" y="40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39" name="Group 35"/>
          <p:cNvGrpSpPr/>
          <p:nvPr/>
        </p:nvGrpSpPr>
        <p:grpSpPr>
          <a:xfrm>
            <a:off x="3157035" y="3705660"/>
            <a:ext cx="477386" cy="476288"/>
            <a:chOff x="4594225" y="2119313"/>
            <a:chExt cx="690563" cy="688975"/>
          </a:xfrm>
          <a:solidFill>
            <a:schemeClr val="accent1"/>
          </a:solidFill>
        </p:grpSpPr>
        <p:sp>
          <p:nvSpPr>
            <p:cNvPr id="40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3" name="Group 39"/>
          <p:cNvGrpSpPr/>
          <p:nvPr/>
        </p:nvGrpSpPr>
        <p:grpSpPr>
          <a:xfrm>
            <a:off x="4934740" y="2768200"/>
            <a:ext cx="416836" cy="390006"/>
            <a:chOff x="6964363" y="2108200"/>
            <a:chExt cx="690562" cy="646113"/>
          </a:xfrm>
          <a:solidFill>
            <a:schemeClr val="tx2"/>
          </a:solidFill>
        </p:grpSpPr>
        <p:sp>
          <p:nvSpPr>
            <p:cNvPr id="44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6" name="Group 42"/>
          <p:cNvGrpSpPr/>
          <p:nvPr/>
        </p:nvGrpSpPr>
        <p:grpSpPr>
          <a:xfrm>
            <a:off x="6792063" y="3663271"/>
            <a:ext cx="303955" cy="441191"/>
            <a:chOff x="8591550" y="2065338"/>
            <a:chExt cx="474663" cy="688975"/>
          </a:xfrm>
          <a:solidFill>
            <a:schemeClr val="bg1">
              <a:lumMod val="65000"/>
            </a:schemeClr>
          </a:solidFill>
        </p:grpSpPr>
        <p:sp>
          <p:nvSpPr>
            <p:cNvPr id="47" name="Freeform 100"/>
            <p:cNvSpPr>
              <a:spLocks noEditPoints="1"/>
            </p:cNvSpPr>
            <p:nvPr/>
          </p:nvSpPr>
          <p:spPr bwMode="auto">
            <a:xfrm>
              <a:off x="8591550" y="2065338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Freeform 101"/>
            <p:cNvSpPr>
              <a:spLocks/>
            </p:cNvSpPr>
            <p:nvPr/>
          </p:nvSpPr>
          <p:spPr bwMode="auto">
            <a:xfrm>
              <a:off x="8699500" y="2173288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9" name="Group 27"/>
          <p:cNvGrpSpPr/>
          <p:nvPr/>
        </p:nvGrpSpPr>
        <p:grpSpPr>
          <a:xfrm>
            <a:off x="10114912" y="2122452"/>
            <a:ext cx="1463815" cy="880636"/>
            <a:chOff x="10114912" y="2122452"/>
            <a:chExt cx="1463815" cy="880636"/>
          </a:xfrm>
        </p:grpSpPr>
        <p:sp>
          <p:nvSpPr>
            <p:cNvPr id="50" name="Rectangular Callout 49"/>
            <p:cNvSpPr/>
            <p:nvPr/>
          </p:nvSpPr>
          <p:spPr>
            <a:xfrm>
              <a:off x="10114912" y="2122452"/>
              <a:ext cx="1463815" cy="880636"/>
            </a:xfrm>
            <a:prstGeom prst="wedgeRectCallout">
              <a:avLst>
                <a:gd name="adj1" fmla="val -22338"/>
                <a:gd name="adj2" fmla="val 7125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Freeform 213"/>
            <p:cNvSpPr>
              <a:spLocks noEditPoints="1"/>
            </p:cNvSpPr>
            <p:nvPr/>
          </p:nvSpPr>
          <p:spPr bwMode="auto">
            <a:xfrm>
              <a:off x="10587745" y="2221325"/>
              <a:ext cx="379918" cy="37991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114912" y="2622488"/>
              <a:ext cx="1463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★ ★ ★ ★ ★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3" name="Group 22"/>
          <p:cNvGrpSpPr/>
          <p:nvPr/>
        </p:nvGrpSpPr>
        <p:grpSpPr>
          <a:xfrm>
            <a:off x="8794557" y="4544347"/>
            <a:ext cx="2431140" cy="751165"/>
            <a:chOff x="8794557" y="4544347"/>
            <a:chExt cx="2431140" cy="751165"/>
          </a:xfrm>
        </p:grpSpPr>
        <p:sp>
          <p:nvSpPr>
            <p:cNvPr id="54" name="TextBox 29"/>
            <p:cNvSpPr txBox="1"/>
            <p:nvPr/>
          </p:nvSpPr>
          <p:spPr>
            <a:xfrm>
              <a:off x="8794557" y="4833847"/>
              <a:ext cx="2431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每天的</a:t>
              </a:r>
              <a:r>
                <a:rPr lang="en-US" altLang="zh-CN" sz="1200" dirty="0">
                  <a:solidFill>
                    <a:prstClr val="white">
                      <a:lumMod val="6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ape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曲线变化较大，是因为特征本身还不够好。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TextBox 30"/>
            <p:cNvSpPr txBox="1"/>
            <p:nvPr/>
          </p:nvSpPr>
          <p:spPr>
            <a:xfrm>
              <a:off x="8794557" y="4544347"/>
              <a:ext cx="1793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日</a:t>
              </a:r>
              <a:r>
                <a:rPr lang="en-US" altLang="zh-CN" sz="16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MAPE</a:t>
              </a:r>
              <a:r>
                <a:rPr lang="zh-CN" altLang="en-US" sz="1600" b="1" dirty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不稳定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36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9" y="4589726"/>
            <a:ext cx="12191164" cy="226827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18" y="2985990"/>
            <a:ext cx="12191164" cy="1603736"/>
            <a:chOff x="-1" y="3149113"/>
            <a:chExt cx="12857163" cy="1691348"/>
          </a:xfrm>
          <a:solidFill>
            <a:schemeClr val="accent1"/>
          </a:solidFill>
        </p:grpSpPr>
        <p:sp>
          <p:nvSpPr>
            <p:cNvPr id="33" name="等腰三角形 32"/>
            <p:cNvSpPr/>
            <p:nvPr/>
          </p:nvSpPr>
          <p:spPr>
            <a:xfrm>
              <a:off x="1001365" y="4081404"/>
              <a:ext cx="880505" cy="759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4" name="等腰三角形 33"/>
            <p:cNvSpPr/>
            <p:nvPr/>
          </p:nvSpPr>
          <p:spPr>
            <a:xfrm>
              <a:off x="10443467" y="4198483"/>
              <a:ext cx="744693" cy="64197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-1" y="3149113"/>
              <a:ext cx="1049372" cy="16913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1881870" y="4384948"/>
              <a:ext cx="440252" cy="4555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>
              <a:off x="11188160" y="4081404"/>
              <a:ext cx="880505" cy="75905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>
              <a:off x="11976657" y="3248378"/>
              <a:ext cx="880505" cy="15920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3873800" y="1722051"/>
            <a:ext cx="4444401" cy="1412488"/>
          </a:xfrm>
          <a:prstGeom prst="rect">
            <a:avLst/>
          </a:prstGeom>
        </p:spPr>
        <p:txBody>
          <a:bodyPr wrap="square" lIns="91425" tIns="45713" rIns="91425" bIns="45713" anchor="t">
            <a:spAutoFit/>
          </a:bodyPr>
          <a:lstStyle/>
          <a:p>
            <a:pPr marL="0" marR="0" lvl="0" indent="0" algn="ctr" defTabSz="457200" rtl="0" eaLnBrk="1" fontAlgn="ctr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599" b="1" i="0" u="none" strike="noStrike" kern="1200" cap="none" spc="8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99725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3B9094-1BAC-43B0-819B-DB0E370D3645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>
                  <a:extLst>
                    <a:ext uri="{FF2B5EF4-FFF2-40B4-BE49-F238E27FC236}">
                      <a16:creationId xmlns:a16="http://schemas.microsoft.com/office/drawing/2014/main" id="{BBB432FE-3DD4-42FD-B57B-52177EB6E4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>
                  <a:extLst>
                    <a:ext uri="{FF2B5EF4-FFF2-40B4-BE49-F238E27FC236}">
                      <a16:creationId xmlns:a16="http://schemas.microsoft.com/office/drawing/2014/main" id="{7100CCB8-E643-48AC-A590-D2F3A6C3BA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>
                  <a:extLst>
                    <a:ext uri="{FF2B5EF4-FFF2-40B4-BE49-F238E27FC236}">
                      <a16:creationId xmlns:a16="http://schemas.microsoft.com/office/drawing/2014/main" id="{6F725922-1C40-4565-8C67-6F0B6D517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>
                  <a:extLst>
                    <a:ext uri="{FF2B5EF4-FFF2-40B4-BE49-F238E27FC236}">
                      <a16:creationId xmlns:a16="http://schemas.microsoft.com/office/drawing/2014/main" id="{09E69AF2-8C8B-4E01-86A5-13C841D508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>
                  <a:extLst>
                    <a:ext uri="{FF2B5EF4-FFF2-40B4-BE49-F238E27FC236}">
                      <a16:creationId xmlns:a16="http://schemas.microsoft.com/office/drawing/2014/main" id="{F7FBA36E-0343-4A09-BF22-3F8D1D7549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>
                <a:extLst>
                  <a:ext uri="{FF2B5EF4-FFF2-40B4-BE49-F238E27FC236}">
                    <a16:creationId xmlns:a16="http://schemas.microsoft.com/office/drawing/2014/main" id="{C231FF43-A215-43DC-8A7F-4BD0E9251E8C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450E6C3-29A0-46C6-9E0B-7831B526E39C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数据集</a:t>
              </a:r>
              <a:endParaRPr kumimoji="0" lang="zh-CN" altLang="en-US" sz="1100" b="1" i="0" u="none" strike="noStrike" kern="1200" cap="none" spc="30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>
            <a:extLst>
              <a:ext uri="{FF2B5EF4-FFF2-40B4-BE49-F238E27FC236}">
                <a16:creationId xmlns:a16="http://schemas.microsoft.com/office/drawing/2014/main" id="{6C909AD7-6726-4172-9343-9BC8399264AE}"/>
              </a:ext>
            </a:extLst>
          </p:cNvPr>
          <p:cNvSpPr>
            <a:spLocks/>
          </p:cNvSpPr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xtLst/>
        </p:spPr>
        <p:txBody>
          <a:bodyPr vert="horz" wrap="square" lIns="86693" tIns="43346" rIns="86693" bIns="4334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5FF8C55-34D4-4A48-ABF3-5488C02F2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15078"/>
              </p:ext>
            </p:extLst>
          </p:nvPr>
        </p:nvGraphicFramePr>
        <p:xfrm>
          <a:off x="1248146" y="2183229"/>
          <a:ext cx="10032565" cy="364706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08141">
                  <a:extLst>
                    <a:ext uri="{9D8B030D-6E8A-4147-A177-3AD203B41FA5}">
                      <a16:colId xmlns:a16="http://schemas.microsoft.com/office/drawing/2014/main" val="3058637745"/>
                    </a:ext>
                  </a:extLst>
                </a:gridCol>
                <a:gridCol w="2508141">
                  <a:extLst>
                    <a:ext uri="{9D8B030D-6E8A-4147-A177-3AD203B41FA5}">
                      <a16:colId xmlns:a16="http://schemas.microsoft.com/office/drawing/2014/main" val="983820973"/>
                    </a:ext>
                  </a:extLst>
                </a:gridCol>
                <a:gridCol w="2492000">
                  <a:extLst>
                    <a:ext uri="{9D8B030D-6E8A-4147-A177-3AD203B41FA5}">
                      <a16:colId xmlns:a16="http://schemas.microsoft.com/office/drawing/2014/main" val="947158727"/>
                    </a:ext>
                  </a:extLst>
                </a:gridCol>
                <a:gridCol w="2524283">
                  <a:extLst>
                    <a:ext uri="{9D8B030D-6E8A-4147-A177-3AD203B41FA5}">
                      <a16:colId xmlns:a16="http://schemas.microsoft.com/office/drawing/2014/main" val="890218683"/>
                    </a:ext>
                  </a:extLst>
                </a:gridCol>
              </a:tblGrid>
              <a:tr h="1212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区分</a:t>
                      </a:r>
                      <a:r>
                        <a:rPr lang="en-US" altLang="zh-CN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6</a:t>
                      </a:r>
                      <a:r>
                        <a:rPr lang="zh-CN" altLang="en-US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台消纳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区分</a:t>
                      </a:r>
                      <a:r>
                        <a:rPr lang="en-US" altLang="zh-CN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</a:t>
                      </a:r>
                      <a:r>
                        <a:rPr lang="zh-CN" altLang="en-US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类消纳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2200" baseline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合并负荷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14349"/>
                  </a:ext>
                </a:extLst>
              </a:tr>
              <a:tr h="1217098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sz="24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半小时为刻度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、时间损耗极大；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、对光伏消纳拟合较好，对风力、大电网消纳误差较大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、时间损耗极大；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、对光伏消纳拟合较好，对风力、大电网消纳误差较大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、时间损耗较大；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、对光伏消纳拟合较好，对风力、大电网消纳误差较大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546336"/>
                  </a:ext>
                </a:extLst>
              </a:tr>
              <a:tr h="1217098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30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一天为刻度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zh-CN" dirty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zh-CN" dirty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           ————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endParaRPr lang="en-US" altLang="zh-CN" dirty="0"/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en-US" altLang="zh-CN" dirty="0"/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/>
                        <a:t>           ————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、时间损耗极小；</a:t>
                      </a:r>
                      <a:endParaRPr lang="en-US" altLang="zh-C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、每天的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MAPE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极不稳定，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R2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非常好；</a:t>
                      </a:r>
                      <a:endParaRPr lang="en-US" altLang="zh-C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、月</a:t>
                      </a:r>
                      <a:r>
                        <a:rPr lang="en-US" altLang="zh-CN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MAPE</a:t>
                      </a:r>
                      <a:r>
                        <a:rPr lang="zh-CN" alt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稳定且较好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514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31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3342" y="-17307"/>
            <a:ext cx="12204924" cy="688375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55" y="-17307"/>
            <a:ext cx="5549090" cy="6883750"/>
          </a:xfrm>
          <a:custGeom>
            <a:avLst/>
            <a:gdLst/>
            <a:ahLst/>
            <a:cxnLst/>
            <a:rect l="l" t="t" r="r" b="b"/>
            <a:pathLst>
              <a:path w="4958866" h="5163450">
                <a:moveTo>
                  <a:pt x="0" y="0"/>
                </a:moveTo>
                <a:lnTo>
                  <a:pt x="755577" y="0"/>
                </a:lnTo>
                <a:lnTo>
                  <a:pt x="899592" y="0"/>
                </a:lnTo>
                <a:lnTo>
                  <a:pt x="1508303" y="0"/>
                </a:lnTo>
                <a:lnTo>
                  <a:pt x="3955209" y="0"/>
                </a:lnTo>
                <a:lnTo>
                  <a:pt x="4206139" y="0"/>
                </a:lnTo>
                <a:cubicBezTo>
                  <a:pt x="4666577" y="617385"/>
                  <a:pt x="4958866" y="1544845"/>
                  <a:pt x="4958866" y="2581725"/>
                </a:cubicBezTo>
                <a:cubicBezTo>
                  <a:pt x="4958866" y="3614989"/>
                  <a:pt x="4668612" y="4539595"/>
                  <a:pt x="4210704" y="5156800"/>
                </a:cubicBezTo>
                <a:lnTo>
                  <a:pt x="3955209" y="5156800"/>
                </a:lnTo>
                <a:lnTo>
                  <a:pt x="3955209" y="5163450"/>
                </a:lnTo>
                <a:lnTo>
                  <a:pt x="755577" y="5163450"/>
                </a:lnTo>
                <a:lnTo>
                  <a:pt x="755577" y="5156800"/>
                </a:lnTo>
                <a:lnTo>
                  <a:pt x="0" y="5156800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0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3456" y="3424568"/>
            <a:ext cx="1154162" cy="161307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</a:rPr>
              <a:t>数据描述</a:t>
            </a:r>
            <a:endParaRPr kumimoji="1" lang="en-US" altLang="zh-CN" dirty="0">
              <a:solidFill>
                <a:prstClr val="white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</a:rPr>
              <a:t>数据分布</a:t>
            </a:r>
            <a:endParaRPr kumimoji="1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</a:rPr>
              <a:t>相关性检验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</a:rPr>
              <a:t>聚类分析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</a:endParaRPr>
          </a:p>
        </p:txBody>
      </p:sp>
      <p:sp>
        <p:nvSpPr>
          <p:cNvPr id="8" name="TextBox 148"/>
          <p:cNvSpPr txBox="1"/>
          <p:nvPr/>
        </p:nvSpPr>
        <p:spPr>
          <a:xfrm>
            <a:off x="1363407" y="2746304"/>
            <a:ext cx="2494261" cy="47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76" dirty="0">
                <a:solidFill>
                  <a:prstClr val="white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  <a:cs typeface="+mn-ea"/>
                <a:sym typeface="Arial" panose="020B0604020202020204" pitchFamily="34" charset="0"/>
              </a:rPr>
              <a:t>数据探索</a:t>
            </a:r>
            <a:endParaRPr kumimoji="1" lang="en-US" altLang="ko-KR" sz="227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正中黑简体" panose="02000000000000000000" pitchFamily="2" charset="-122"/>
              <a:ea typeface="方正正中黑简体" panose="02000000000000000000" pitchFamily="2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363407" y="3236525"/>
            <a:ext cx="249426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3"/>
          <p:cNvSpPr txBox="1"/>
          <p:nvPr/>
        </p:nvSpPr>
        <p:spPr>
          <a:xfrm>
            <a:off x="2173477" y="1776790"/>
            <a:ext cx="1203646" cy="102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66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01</a:t>
            </a:r>
            <a:endParaRPr kumimoji="0" lang="zh-CN" altLang="en-US" sz="6666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34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1429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14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8" grpId="0"/>
      <p:bldP spid="8" grpId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-21841" y="-90076"/>
            <a:ext cx="12224554" cy="6960256"/>
            <a:chOff x="-23476" y="-94997"/>
            <a:chExt cx="12892377" cy="7340492"/>
          </a:xfrm>
        </p:grpSpPr>
        <p:sp>
          <p:nvSpPr>
            <p:cNvPr id="59" name="矩形 58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-23476" y="-94997"/>
              <a:ext cx="12880639" cy="614978"/>
              <a:chOff x="-23476" y="-94997"/>
              <a:chExt cx="12880639" cy="614978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-23476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943137" y="1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3" name="Rectangle 4"/>
              <p:cNvSpPr txBox="1">
                <a:spLocks noChangeArrowheads="1"/>
              </p:cNvSpPr>
              <p:nvPr/>
            </p:nvSpPr>
            <p:spPr bwMode="auto">
              <a:xfrm>
                <a:off x="923830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相关性检验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4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数据分布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5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聚类分析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6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l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数据探索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7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数据描述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A992E17-6389-4D82-9D68-2BDFF51F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52" y="3889431"/>
            <a:ext cx="10277475" cy="2695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67951C-12CF-466D-980C-AA0F06BD5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52" y="650196"/>
            <a:ext cx="3781425" cy="3228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F0FD6FC-04DF-40D2-BD14-2C7596015E27}"/>
              </a:ext>
            </a:extLst>
          </p:cNvPr>
          <p:cNvSpPr txBox="1"/>
          <p:nvPr/>
        </p:nvSpPr>
        <p:spPr>
          <a:xfrm>
            <a:off x="5181228" y="819852"/>
            <a:ext cx="5383764" cy="264687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探索结果：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’Expertsid’ ‘compsid’ ‘areaenergysid’ </a:t>
            </a:r>
            <a:r>
              <a:rPr lang="zh-CN" altLang="en-US" dirty="0"/>
              <a:t>为空列；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’Type’ ‘Energysid’ </a:t>
            </a:r>
            <a:r>
              <a:rPr lang="zh-CN" altLang="en-US" dirty="0"/>
              <a:t>标准差为</a:t>
            </a:r>
            <a:r>
              <a:rPr lang="en-US" altLang="zh-CN" dirty="0"/>
              <a:t>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、数据总行数为</a:t>
            </a:r>
            <a:r>
              <a:rPr lang="en-US" altLang="zh-CN" dirty="0"/>
              <a:t>200241</a:t>
            </a:r>
            <a:r>
              <a:rPr lang="zh-CN" altLang="en-US" dirty="0"/>
              <a:t>行。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’Name’ </a:t>
            </a:r>
            <a:r>
              <a:rPr lang="zh-CN" altLang="en-US" dirty="0"/>
              <a:t>列与 </a:t>
            </a:r>
            <a:r>
              <a:rPr lang="en-US" altLang="zh-CN" dirty="0"/>
              <a:t>‘Equsid’ </a:t>
            </a:r>
            <a:r>
              <a:rPr lang="zh-CN" altLang="en-US" dirty="0"/>
              <a:t>列标记等同；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en-US" altLang="zh-CN" dirty="0"/>
              <a:t>’posisid’ </a:t>
            </a:r>
            <a:r>
              <a:rPr lang="zh-CN" altLang="en-US" dirty="0"/>
              <a:t>列与 </a:t>
            </a:r>
            <a:r>
              <a:rPr lang="en-US" altLang="zh-CN" dirty="0"/>
              <a:t>’buildingsid’ </a:t>
            </a:r>
            <a:r>
              <a:rPr lang="zh-CN" altLang="en-US" dirty="0"/>
              <a:t>列标记等同；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’RecNo’ </a:t>
            </a:r>
            <a:r>
              <a:rPr lang="zh-CN" altLang="en-US" dirty="0"/>
              <a:t>列为序号列；</a:t>
            </a:r>
            <a:endParaRPr lang="en-US" altLang="zh-CN" dirty="0"/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Value</a:t>
            </a:r>
            <a:r>
              <a:rPr lang="zh-CN" altLang="en-US" dirty="0"/>
              <a:t>的最大值</a:t>
            </a:r>
            <a:r>
              <a:rPr lang="en-US" altLang="zh-CN" dirty="0"/>
              <a:t>35W</a:t>
            </a:r>
            <a:r>
              <a:rPr lang="zh-CN" altLang="en-US" dirty="0"/>
              <a:t>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A32639-0A68-4B45-B8A2-514BFAB75C1F}"/>
              </a:ext>
            </a:extLst>
          </p:cNvPr>
          <p:cNvCxnSpPr/>
          <p:nvPr/>
        </p:nvCxnSpPr>
        <p:spPr>
          <a:xfrm>
            <a:off x="2444620" y="5726751"/>
            <a:ext cx="242596" cy="590073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-21841" y="-90076"/>
            <a:ext cx="12224554" cy="6960256"/>
            <a:chOff x="-23476" y="-94997"/>
            <a:chExt cx="12892377" cy="7340492"/>
          </a:xfrm>
        </p:grpSpPr>
        <p:sp>
          <p:nvSpPr>
            <p:cNvPr id="66" name="矩形 65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-23476" y="-94997"/>
              <a:ext cx="12880639" cy="614978"/>
              <a:chOff x="-23476" y="-94997"/>
              <a:chExt cx="12880639" cy="61497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-23476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655674" y="1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0" name="Rectangle 4"/>
              <p:cNvSpPr txBox="1">
                <a:spLocks noChangeArrowheads="1"/>
              </p:cNvSpPr>
              <p:nvPr/>
            </p:nvSpPr>
            <p:spPr bwMode="auto">
              <a:xfrm>
                <a:off x="923830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相关性检验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1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数据分布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2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聚类分析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3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数据探索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4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数据描述</a:t>
                </a:r>
              </a:p>
            </p:txBody>
          </p: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C06352B-DCD5-4F69-B8A4-A3D79598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203"/>
            <a:ext cx="8304151" cy="41654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F61E1BD-A5CD-4998-BE56-DE97B0D635C2}"/>
              </a:ext>
            </a:extLst>
          </p:cNvPr>
          <p:cNvCxnSpPr/>
          <p:nvPr/>
        </p:nvCxnSpPr>
        <p:spPr>
          <a:xfrm>
            <a:off x="1348071" y="1463670"/>
            <a:ext cx="625151" cy="59839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0530A03-AFCD-4D09-ABE6-D26550F48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181" y="530202"/>
            <a:ext cx="8472621" cy="4163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D8EFBB4-B040-4561-8604-78B72D5D0705}"/>
              </a:ext>
            </a:extLst>
          </p:cNvPr>
          <p:cNvSpPr txBox="1"/>
          <p:nvPr/>
        </p:nvSpPr>
        <p:spPr>
          <a:xfrm>
            <a:off x="693643" y="4841406"/>
            <a:ext cx="10804714" cy="92333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19050">
            <a:solidFill>
              <a:schemeClr val="accent3">
                <a:lumMod val="75000"/>
              </a:schemeClr>
            </a:solidFill>
          </a:ln>
          <a:effectLst>
            <a:reflection blurRad="6350" stA="50000" endA="300" endPos="90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Value</a:t>
            </a:r>
            <a:r>
              <a:rPr lang="zh-CN" altLang="en-US" b="1" dirty="0"/>
              <a:t>中存在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离群点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r>
              <a:rPr lang="en-US" altLang="zh-CN" b="1" dirty="0"/>
              <a:t>	- - - - - -</a:t>
            </a:r>
            <a:r>
              <a:rPr lang="zh-CN" altLang="en-US" b="1" dirty="0"/>
              <a:t>可能是因为数据收集不准确；</a:t>
            </a:r>
            <a:endParaRPr lang="en-US" altLang="zh-CN" b="1" dirty="0"/>
          </a:p>
          <a:p>
            <a:r>
              <a:rPr lang="en-US" altLang="zh-CN" b="1" dirty="0"/>
              <a:t>	- - - - - -</a:t>
            </a:r>
            <a:r>
              <a:rPr lang="zh-CN" altLang="en-US" b="1" dirty="0"/>
              <a:t>或数据本身是真实的， 但是由于某些突发事件造成了负荷的不规律变化。</a:t>
            </a:r>
            <a:endParaRPr lang="en-US" altLang="zh-CN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092951-9A6E-44F5-B205-7710020EE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625" y="534397"/>
            <a:ext cx="8370147" cy="4157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62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-21841" y="-90076"/>
            <a:ext cx="12224554" cy="6960256"/>
            <a:chOff x="-23476" y="-94997"/>
            <a:chExt cx="12892377" cy="7340492"/>
          </a:xfrm>
        </p:grpSpPr>
        <p:sp>
          <p:nvSpPr>
            <p:cNvPr id="66" name="矩形 65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-23476" y="-94997"/>
              <a:ext cx="12880639" cy="614978"/>
              <a:chOff x="-23476" y="-94997"/>
              <a:chExt cx="12880639" cy="614978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-23476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7655674" y="1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0" name="Rectangle 4"/>
              <p:cNvSpPr txBox="1">
                <a:spLocks noChangeArrowheads="1"/>
              </p:cNvSpPr>
              <p:nvPr/>
            </p:nvSpPr>
            <p:spPr bwMode="auto">
              <a:xfrm>
                <a:off x="923830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相关性检验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1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srgbClr val="1075B6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数据分布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srgbClr val="1075B6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2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聚类分析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3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数据探索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4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数据描述</a:t>
                </a:r>
              </a:p>
            </p:txBody>
          </p:sp>
        </p:grp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F25EDB06-71AE-4DAB-BEF0-5C7E859227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142" y="549592"/>
            <a:ext cx="6634065" cy="5411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B34B50-2ABD-4AA3-AE67-91AF5AB49A6A}"/>
              </a:ext>
            </a:extLst>
          </p:cNvPr>
          <p:cNvCxnSpPr/>
          <p:nvPr/>
        </p:nvCxnSpPr>
        <p:spPr>
          <a:xfrm flipH="1" flipV="1">
            <a:off x="4590661" y="5812971"/>
            <a:ext cx="1134479" cy="66247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A64DDB3-5F2F-461A-9073-5E9961233047}"/>
              </a:ext>
            </a:extLst>
          </p:cNvPr>
          <p:cNvCxnSpPr>
            <a:cxnSpLocks/>
          </p:cNvCxnSpPr>
          <p:nvPr/>
        </p:nvCxnSpPr>
        <p:spPr>
          <a:xfrm>
            <a:off x="988073" y="4469924"/>
            <a:ext cx="1032386" cy="733806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C56B1A7-32D2-49F0-AD83-A8CA78832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3" y="485997"/>
            <a:ext cx="12192000" cy="61658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BF97A91-502C-426D-8062-416FCA787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2" y="540151"/>
            <a:ext cx="6905823" cy="41158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47A39C4-914F-446C-AA5F-83613FADDA5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9142" y="3751611"/>
            <a:ext cx="4996888" cy="2896319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0263E9-F0DE-4FDC-9BC5-56FF89F908A1}"/>
              </a:ext>
            </a:extLst>
          </p:cNvPr>
          <p:cNvSpPr txBox="1"/>
          <p:nvPr/>
        </p:nvSpPr>
        <p:spPr>
          <a:xfrm>
            <a:off x="6379931" y="1357475"/>
            <a:ext cx="4422547" cy="356770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可视化分析：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、夏季用电量偏低，冬季用电量偏高；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、周末普遍用电量较低，但也存在一些异常的峰顶，疑似</a:t>
            </a:r>
            <a:r>
              <a:rPr lang="en-US" altLang="zh-CN" dirty="0"/>
              <a:t>...</a:t>
            </a:r>
            <a:r>
              <a:rPr lang="zh-CN" altLang="en-US" dirty="0"/>
              <a:t>加班</a:t>
            </a:r>
            <a:r>
              <a:rPr lang="en-US" altLang="zh-CN" dirty="0"/>
              <a:t>...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、负荷无明显的周周期</a:t>
            </a:r>
            <a:r>
              <a:rPr lang="en-US" altLang="zh-CN" dirty="0"/>
              <a:t>/</a:t>
            </a:r>
            <a:r>
              <a:rPr lang="zh-CN" altLang="en-US" dirty="0"/>
              <a:t>月周期</a:t>
            </a:r>
            <a:r>
              <a:rPr lang="en-US" altLang="zh-CN" dirty="0"/>
              <a:t>/</a:t>
            </a:r>
            <a:r>
              <a:rPr lang="zh-CN" altLang="en-US" dirty="0"/>
              <a:t>年周期；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、负荷的日周期性不明显甚至没有；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、节假日负荷偏低，但也存在一些异常的峰顶，可能还是因为加班</a:t>
            </a:r>
            <a:r>
              <a:rPr lang="en-US" altLang="zh-CN" dirty="0"/>
              <a:t>...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BB3F1B7F-84B7-4E7E-9647-B330753DBD7C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5184459" y="5078534"/>
            <a:ext cx="4905596" cy="15693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25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-21841" y="-90076"/>
            <a:ext cx="12224554" cy="6960256"/>
            <a:chOff x="-23476" y="-94997"/>
            <a:chExt cx="12892377" cy="7340492"/>
          </a:xfrm>
        </p:grpSpPr>
        <p:sp>
          <p:nvSpPr>
            <p:cNvPr id="41" name="矩形 40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-23476" y="-94997"/>
              <a:ext cx="12880639" cy="614978"/>
              <a:chOff x="-23476" y="-94997"/>
              <a:chExt cx="12880639" cy="614978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-23476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9290025" y="1"/>
                <a:ext cx="1407729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6" name="Rectangle 4"/>
              <p:cNvSpPr txBox="1">
                <a:spLocks noChangeArrowheads="1"/>
              </p:cNvSpPr>
              <p:nvPr/>
            </p:nvSpPr>
            <p:spPr bwMode="auto">
              <a:xfrm>
                <a:off x="923830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75B6"/>
                    </a:solidFill>
                    <a:effectLst/>
                    <a:uLnTx/>
                    <a:uFillTx/>
                    <a:latin typeface="SF Orson Casual Heavy" panose="00000400000000000000" pitchFamily="2" charset="0"/>
                    <a:ea typeface="幼圆" panose="02010509060101010101" pitchFamily="49" charset="-122"/>
                    <a:cs typeface="+mj-cs"/>
                    <a:sym typeface="SF Orson Casual Heavy" panose="00000400000000000000" pitchFamily="2" charset="0"/>
                  </a:rPr>
                  <a:t>相关性检验</a:t>
                </a:r>
              </a:p>
            </p:txBody>
          </p:sp>
          <p:sp>
            <p:nvSpPr>
              <p:cNvPr id="47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数据分布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8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聚类分析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49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数据探索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50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数据描述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521C448-94E6-46B0-AFE6-274AC80BC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30298"/>
              </p:ext>
            </p:extLst>
          </p:nvPr>
        </p:nvGraphicFramePr>
        <p:xfrm>
          <a:off x="0" y="719666"/>
          <a:ext cx="12191580" cy="150222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354620">
                  <a:extLst>
                    <a:ext uri="{9D8B030D-6E8A-4147-A177-3AD203B41FA5}">
                      <a16:colId xmlns:a16="http://schemas.microsoft.com/office/drawing/2014/main" val="1575546219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2550102218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3590987465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210697862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3052627001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1090918886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3777465284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164289559"/>
                    </a:ext>
                  </a:extLst>
                </a:gridCol>
                <a:gridCol w="1354620">
                  <a:extLst>
                    <a:ext uri="{9D8B030D-6E8A-4147-A177-3AD203B41FA5}">
                      <a16:colId xmlns:a16="http://schemas.microsoft.com/office/drawing/2014/main" val="2461812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dayOfWeek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isWorkDay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isHoliday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Season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Tem_max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Tem_min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RH_max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RH_min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9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pearson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65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spearman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13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/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</a:rPr>
                        <a:t>Kendall</a:t>
                      </a:r>
                      <a:r>
                        <a:rPr lang="en-US" altLang="zh-CN" sz="1400" dirty="0"/>
                        <a:t>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中 </a:t>
                      </a:r>
                      <a:r>
                        <a:rPr lang="en-US" altLang="zh-CN" dirty="0">
                          <a:latin typeface="时尚中黑简体"/>
                        </a:rPr>
                        <a:t>+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时尚中黑简体"/>
                        </a:rPr>
                        <a:t>弱 </a:t>
                      </a:r>
                      <a:r>
                        <a:rPr lang="en-US" altLang="zh-CN" dirty="0">
                          <a:latin typeface="时尚中黑简体"/>
                        </a:rPr>
                        <a:t>-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25986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024B68DE-8C46-4FC7-BD2B-CC777ED6E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7" y="2341983"/>
            <a:ext cx="4861249" cy="364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504E90-3931-4CF6-A1EF-546304BD3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736" y="2352438"/>
            <a:ext cx="4847309" cy="3635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9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-7399" y="-93378"/>
            <a:ext cx="12224554" cy="6960256"/>
            <a:chOff x="-23476" y="-94997"/>
            <a:chExt cx="12892377" cy="7340492"/>
          </a:xfrm>
        </p:grpSpPr>
        <p:sp>
          <p:nvSpPr>
            <p:cNvPr id="70" name="矩形 69"/>
            <p:cNvSpPr/>
            <p:nvPr/>
          </p:nvSpPr>
          <p:spPr>
            <a:xfrm>
              <a:off x="-11738" y="7117420"/>
              <a:ext cx="12880639" cy="12807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F Orson Casual Heavy" panose="00000400000000000000" pitchFamily="2" charset="0"/>
                <a:ea typeface="幼圆" panose="02010509060101010101" pitchFamily="49" charset="-122"/>
                <a:cs typeface="+mn-cs"/>
                <a:sym typeface="SF Orson Casual Heavy" panose="00000400000000000000" pitchFamily="2" charset="0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-23476" y="-94997"/>
              <a:ext cx="12880639" cy="614978"/>
              <a:chOff x="-23476" y="-94997"/>
              <a:chExt cx="12880639" cy="614978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-23476" y="0"/>
                <a:ext cx="12880639" cy="51303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11118981" y="-5038"/>
                <a:ext cx="1294197" cy="516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7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n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4" name="Rectangle 4"/>
              <p:cNvSpPr txBox="1">
                <a:spLocks noChangeArrowheads="1"/>
              </p:cNvSpPr>
              <p:nvPr/>
            </p:nvSpPr>
            <p:spPr bwMode="auto">
              <a:xfrm>
                <a:off x="9249676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F Orson Casual Heavy" panose="00000400000000000000" pitchFamily="2" charset="0"/>
                    <a:ea typeface="幼圆" panose="02010509060101010101" pitchFamily="49" charset="-122"/>
                    <a:cs typeface="+mj-cs"/>
                    <a:sym typeface="SF Orson Casual Heavy" panose="00000400000000000000" pitchFamily="2" charset="0"/>
                  </a:rPr>
                  <a:t>非功能需求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5" name="Rectangle 4"/>
              <p:cNvSpPr txBox="1">
                <a:spLocks noChangeArrowheads="1"/>
              </p:cNvSpPr>
              <p:nvPr/>
            </p:nvSpPr>
            <p:spPr bwMode="auto">
              <a:xfrm>
                <a:off x="7545449" y="-94997"/>
                <a:ext cx="1514649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数据分布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6" name="Rectangle 4"/>
              <p:cNvSpPr txBox="1">
                <a:spLocks noChangeArrowheads="1"/>
              </p:cNvSpPr>
              <p:nvPr/>
            </p:nvSpPr>
            <p:spPr bwMode="auto">
              <a:xfrm>
                <a:off x="11109101" y="-94997"/>
                <a:ext cx="1336717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marL="0" marR="0" lvl="0" indent="0" algn="ctr" defTabSz="4572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96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075B6"/>
                    </a:solidFill>
                    <a:effectLst/>
                    <a:uLnTx/>
                    <a:uFillTx/>
                    <a:latin typeface="SF Orson Casual Heavy" panose="00000400000000000000" pitchFamily="2" charset="0"/>
                    <a:ea typeface="幼圆" panose="02010509060101010101" pitchFamily="49" charset="-122"/>
                    <a:cs typeface="+mj-cs"/>
                    <a:sym typeface="SF Orson Casual Heavy" panose="00000400000000000000" pitchFamily="2" charset="0"/>
                  </a:rPr>
                  <a:t>聚类分析</a:t>
                </a:r>
              </a:p>
            </p:txBody>
          </p:sp>
          <p:sp>
            <p:nvSpPr>
              <p:cNvPr id="77" name="Rectangle 4"/>
              <p:cNvSpPr txBox="1">
                <a:spLocks noChangeArrowheads="1"/>
              </p:cNvSpPr>
              <p:nvPr/>
            </p:nvSpPr>
            <p:spPr bwMode="auto">
              <a:xfrm>
                <a:off x="654919" y="-94997"/>
                <a:ext cx="2605310" cy="6149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 algn="l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数据探索</a:t>
                </a:r>
                <a:endParaRPr kumimoji="0" lang="en-US" altLang="zh-CN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  <p:sp>
            <p:nvSpPr>
              <p:cNvPr id="78" name="Rectangle 4"/>
              <p:cNvSpPr txBox="1">
                <a:spLocks noChangeArrowheads="1"/>
              </p:cNvSpPr>
              <p:nvPr/>
            </p:nvSpPr>
            <p:spPr bwMode="auto">
              <a:xfrm>
                <a:off x="5939057" y="-42490"/>
                <a:ext cx="1281515" cy="5099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388" tIns="45694" rIns="91388" bIns="45694" numCol="1" anchor="ctr" anchorCtr="0" compatLnSpc="1">
                <a:prstTxWarp prst="textNoShape">
                  <a:avLst/>
                </a:prstTxWarp>
              </a:bodyPr>
              <a:lstStyle>
                <a:lvl1pPr marL="0" indent="0" algn="ctr">
                  <a:buFontTx/>
                  <a:buNone/>
                  <a:defRPr sz="2000" b="1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仿宋_GB2312" pitchFamily="49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</a:defRPr>
                </a:lvl9pPr>
              </a:lstStyle>
              <a:p>
                <a:pPr lvl="0">
                  <a:lnSpc>
                    <a:spcPct val="130000"/>
                  </a:lnSpc>
                  <a:defRPr/>
                </a:pPr>
                <a:r>
                  <a:rPr lang="zh-CN" altLang="en-US" sz="1896" dirty="0">
                    <a:solidFill>
                      <a:prstClr val="white"/>
                    </a:solidFill>
                    <a:latin typeface="SF Orson Casual Heavy" panose="00000400000000000000" pitchFamily="2" charset="0"/>
                    <a:ea typeface="幼圆" panose="02010509060101010101" pitchFamily="49" charset="-122"/>
                    <a:sym typeface="SF Orson Casual Heavy" panose="00000400000000000000" pitchFamily="2" charset="0"/>
                  </a:rPr>
                  <a:t>数据描述</a:t>
                </a:r>
                <a:endParaRPr kumimoji="0" lang="zh-CN" altLang="en-US" sz="1896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F Orson Casual Heavy" panose="00000400000000000000" pitchFamily="2" charset="0"/>
                  <a:ea typeface="幼圆" panose="02010509060101010101" pitchFamily="49" charset="-122"/>
                  <a:cs typeface="+mj-cs"/>
                  <a:sym typeface="SF Orson Casual Heavy" panose="00000400000000000000" pitchFamily="2" charset="0"/>
                </a:endParaRPr>
              </a:p>
            </p:txBody>
          </p:sp>
        </p:grpSp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3CBC3585-5C45-491B-8DA6-24F109BE2D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95" y="543925"/>
            <a:ext cx="4261709" cy="2835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89ADF671-03CC-41E2-B2C1-F101B5ED12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249" y="3508147"/>
            <a:ext cx="4262155" cy="3184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0167549D-9C32-4796-90D5-88CD02F920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78531" y="1104142"/>
            <a:ext cx="6954416" cy="486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FB1EE8-C5CF-46EF-9C31-FFB0BF845D95}"/>
              </a:ext>
            </a:extLst>
          </p:cNvPr>
          <p:cNvGrpSpPr/>
          <p:nvPr/>
        </p:nvGrpSpPr>
        <p:grpSpPr>
          <a:xfrm>
            <a:off x="1236181" y="1276731"/>
            <a:ext cx="10888570" cy="5399976"/>
            <a:chOff x="1236181" y="1276731"/>
            <a:chExt cx="10888570" cy="5399976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47E1AA5-69D4-4252-9603-F6795FCAB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6181" y="1276731"/>
              <a:ext cx="8644389" cy="4371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ABDDC18-8DA8-4CAA-8D75-B2A88D55A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7011" y="3865903"/>
              <a:ext cx="3747740" cy="2810804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991CDB78-98AB-4841-9EB5-A64139A3EC2D}"/>
              </a:ext>
            </a:extLst>
          </p:cNvPr>
          <p:cNvSpPr txBox="1"/>
          <p:nvPr/>
        </p:nvSpPr>
        <p:spPr>
          <a:xfrm>
            <a:off x="6932093" y="2215711"/>
            <a:ext cx="3706623" cy="1615827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 w="38100">
            <a:solidFill>
              <a:srgbClr val="FFFF00"/>
            </a:solidFill>
            <a:prstDash val="sysDash"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F_day1, Tem_max, RH_min</a:t>
            </a:r>
            <a:r>
              <a:rPr lang="zh-CN" altLang="en-US" dirty="0"/>
              <a:t>聚类；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可以分为</a:t>
            </a:r>
            <a:r>
              <a:rPr lang="en-US" altLang="zh-CN" dirty="0"/>
              <a:t>5</a:t>
            </a:r>
            <a:r>
              <a:rPr lang="zh-CN" altLang="en-US" dirty="0"/>
              <a:t>类；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将聚类结果作为一列特征。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0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2_水滴">
  <a:themeElements>
    <a:clrScheme name="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3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4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紫罗兰色 II">
    <a:dk1>
      <a:sysClr val="windowText" lastClr="000000"/>
    </a:dk1>
    <a:lt1>
      <a:sysClr val="window" lastClr="FFFFFF"/>
    </a:lt1>
    <a:dk2>
      <a:srgbClr val="632E62"/>
    </a:dk2>
    <a:lt2>
      <a:srgbClr val="EAE5EB"/>
    </a:lt2>
    <a:accent1>
      <a:srgbClr val="92278F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1267</TotalTime>
  <Words>1413</Words>
  <Application>Microsoft Office PowerPoint</Application>
  <PresentationFormat>宽屏</PresentationFormat>
  <Paragraphs>351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SF Orson Casual Heavy</vt:lpstr>
      <vt:lpstr>等线</vt:lpstr>
      <vt:lpstr>方正正中黑简体</vt:lpstr>
      <vt:lpstr>黑体</vt:lpstr>
      <vt:lpstr>华文仿宋</vt:lpstr>
      <vt:lpstr>楷体</vt:lpstr>
      <vt:lpstr>时尚中黑简体</vt:lpstr>
      <vt:lpstr>微软雅黑</vt:lpstr>
      <vt:lpstr>Arial</vt:lpstr>
      <vt:lpstr>Garamond</vt:lpstr>
      <vt:lpstr>Gill Sans MT</vt:lpstr>
      <vt:lpstr>Impact</vt:lpstr>
      <vt:lpstr>Times New Roman</vt:lpstr>
      <vt:lpstr>Tw Cen MT</vt:lpstr>
      <vt:lpstr>Wingdings</vt:lpstr>
      <vt:lpstr>水滴</vt:lpstr>
      <vt:lpstr>2_水滴</vt:lpstr>
      <vt:lpstr>环保</vt:lpstr>
      <vt:lpstr>画廊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云冲 钱</dc:creator>
  <cp:lastModifiedBy>云冲 钱</cp:lastModifiedBy>
  <cp:revision>46</cp:revision>
  <dcterms:created xsi:type="dcterms:W3CDTF">2018-12-24T18:45:18Z</dcterms:created>
  <dcterms:modified xsi:type="dcterms:W3CDTF">2018-12-25T15:52:55Z</dcterms:modified>
</cp:coreProperties>
</file>